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  <p:sldMasterId id="2147483661" r:id="rId2"/>
  </p:sldMasterIdLst>
  <p:notesMasterIdLst>
    <p:notesMasterId r:id="rId31"/>
  </p:notesMasterIdLst>
  <p:sldIdLst>
    <p:sldId id="259" r:id="rId3"/>
    <p:sldId id="262" r:id="rId4"/>
    <p:sldId id="258" r:id="rId5"/>
    <p:sldId id="267" r:id="rId6"/>
    <p:sldId id="268" r:id="rId7"/>
    <p:sldId id="269" r:id="rId8"/>
    <p:sldId id="321" r:id="rId9"/>
    <p:sldId id="270" r:id="rId10"/>
    <p:sldId id="271" r:id="rId11"/>
    <p:sldId id="272" r:id="rId12"/>
    <p:sldId id="280" r:id="rId13"/>
    <p:sldId id="288" r:id="rId14"/>
    <p:sldId id="281" r:id="rId15"/>
    <p:sldId id="289" r:id="rId16"/>
    <p:sldId id="333" r:id="rId17"/>
    <p:sldId id="290" r:id="rId18"/>
    <p:sldId id="293" r:id="rId19"/>
    <p:sldId id="334" r:id="rId20"/>
    <p:sldId id="336" r:id="rId21"/>
    <p:sldId id="338" r:id="rId22"/>
    <p:sldId id="337" r:id="rId23"/>
    <p:sldId id="335" r:id="rId24"/>
    <p:sldId id="328" r:id="rId25"/>
    <p:sldId id="329" r:id="rId26"/>
    <p:sldId id="330" r:id="rId27"/>
    <p:sldId id="331" r:id="rId28"/>
    <p:sldId id="332" r:id="rId29"/>
    <p:sldId id="257" r:id="rId30"/>
  </p:sldIdLst>
  <p:sldSz cx="9144000" cy="5143500" type="screen16x9"/>
  <p:notesSz cx="6950075" cy="9236075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e Westoby" initials="L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D88"/>
    <a:srgbClr val="039BC6"/>
    <a:srgbClr val="5FE05F"/>
    <a:srgbClr val="7B7B7B"/>
    <a:srgbClr val="F5F5F5"/>
    <a:srgbClr val="498CB8"/>
    <a:srgbClr val="7F8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406632-CD35-4155-AB85-D9FB7DC75D17}">
  <a:tblStyle styleId="{2C406632-CD35-4155-AB85-D9FB7DC75D17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2517" autoAdjust="0"/>
  </p:normalViewPr>
  <p:slideViewPr>
    <p:cSldViewPr snapToGrid="0">
      <p:cViewPr varScale="1">
        <p:scale>
          <a:sx n="105" d="100"/>
          <a:sy n="105" d="100"/>
        </p:scale>
        <p:origin x="629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3150" cy="34623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95009" y="4387136"/>
            <a:ext cx="5560059" cy="4156234"/>
          </a:xfrm>
          <a:prstGeom prst="rect">
            <a:avLst/>
          </a:prstGeom>
          <a:noFill/>
          <a:ln>
            <a:noFill/>
          </a:ln>
        </p:spPr>
        <p:txBody>
          <a:bodyPr lIns="92470" tIns="92470" rIns="92470" bIns="92470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371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Omega</a:t>
            </a:r>
            <a:r>
              <a:rPr lang="en-US" baseline="0" dirty="0"/>
              <a:t>: Raw State</a:t>
            </a:r>
            <a:br>
              <a:rPr lang="en-US" baseline="0" dirty="0"/>
            </a:br>
            <a:r>
              <a:rPr lang="en-US" baseline="0" dirty="0"/>
              <a:t>Omega: Multiple Schedulers, </a:t>
            </a:r>
            <a:r>
              <a:rPr lang="en-US" baseline="0" dirty="0" err="1"/>
              <a:t>Compossable</a:t>
            </a:r>
            <a:r>
              <a:rPr lang="en-US" baseline="0" dirty="0"/>
              <a:t> building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8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4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2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9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D0200-A05C-4882-A847-182170341F26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ine_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latin typeface="Arial" charset="0"/>
              </a:rPr>
              <a:pPr/>
              <a:t>‹#›</a:t>
            </a:fld>
            <a:endParaRPr lang="en-US" sz="675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6" y="10401"/>
            <a:ext cx="7956530" cy="1115193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42856" y="1125594"/>
            <a:ext cx="7956530" cy="350355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1500"/>
              </a:spcBef>
              <a:defRPr sz="1350">
                <a:latin typeface="Arial" charset="0"/>
              </a:defRPr>
            </a:lvl1pPr>
            <a:lvl2pPr>
              <a:spcBef>
                <a:spcPts val="1500"/>
              </a:spcBef>
              <a:defRPr sz="1350">
                <a:latin typeface="Arial" charset="0"/>
              </a:defRPr>
            </a:lvl2pPr>
            <a:lvl3pPr>
              <a:spcBef>
                <a:spcPts val="1500"/>
              </a:spcBef>
              <a:defRPr sz="1350">
                <a:latin typeface="Arial" charset="0"/>
              </a:defRPr>
            </a:lvl3pPr>
            <a:lvl4pPr>
              <a:spcBef>
                <a:spcPts val="1500"/>
              </a:spcBef>
              <a:defRPr sz="1350">
                <a:latin typeface="Arial" charset="0"/>
              </a:defRPr>
            </a:lvl4pPr>
            <a:lvl5pPr>
              <a:spcBef>
                <a:spcPts val="1500"/>
              </a:spcBef>
              <a:defRPr sz="135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299386" y="0"/>
            <a:ext cx="901757" cy="5143500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8299386" y="2651416"/>
            <a:ext cx="901757" cy="2492084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800560" y="482441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675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8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75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6" y="10402"/>
            <a:ext cx="8457694" cy="91903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27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800560" y="482441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675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43431"/>
            <a:ext cx="1164039" cy="1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42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559022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latin typeface="Arial" charset="0"/>
              </a:rPr>
              <a:pPr/>
              <a:t>‹#›</a:t>
            </a:fld>
            <a:endParaRPr lang="en-US" sz="675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7" y="-1566938"/>
            <a:ext cx="8457694" cy="91903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27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562356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7" y="5641419"/>
            <a:ext cx="1578797" cy="1714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342856" y="4376286"/>
            <a:ext cx="8457694" cy="76721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1500"/>
              </a:spcBef>
              <a:buNone/>
              <a:defRPr sz="135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1500"/>
              </a:spcBef>
              <a:defRPr sz="1350">
                <a:latin typeface="Verdana" charset="0"/>
              </a:defRPr>
            </a:lvl2pPr>
            <a:lvl3pPr>
              <a:spcBef>
                <a:spcPts val="1500"/>
              </a:spcBef>
              <a:defRPr sz="1350">
                <a:latin typeface="Verdana" charset="0"/>
              </a:defRPr>
            </a:lvl3pPr>
            <a:lvl4pPr>
              <a:spcBef>
                <a:spcPts val="1500"/>
              </a:spcBef>
              <a:defRPr sz="1350">
                <a:latin typeface="Verdana" charset="0"/>
              </a:defRPr>
            </a:lvl4pPr>
            <a:lvl5pPr>
              <a:spcBef>
                <a:spcPts val="1500"/>
              </a:spcBef>
              <a:defRPr sz="135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743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"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559022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latin typeface="Arial" charset="0"/>
              </a:rPr>
              <a:pPr/>
              <a:t>‹#›</a:t>
            </a:fld>
            <a:endParaRPr lang="en-US" sz="675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7" y="-1566938"/>
            <a:ext cx="8457694" cy="91903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27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562356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7" y="5641419"/>
            <a:ext cx="1578797" cy="1714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342856" y="4376286"/>
            <a:ext cx="8457694" cy="76721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1500"/>
              </a:spcBef>
              <a:buNone/>
              <a:defRPr sz="135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1500"/>
              </a:spcBef>
              <a:defRPr sz="1350">
                <a:latin typeface="Verdana" charset="0"/>
              </a:defRPr>
            </a:lvl2pPr>
            <a:lvl3pPr>
              <a:spcBef>
                <a:spcPts val="1500"/>
              </a:spcBef>
              <a:defRPr sz="1350">
                <a:latin typeface="Verdana" charset="0"/>
              </a:defRPr>
            </a:lvl3pPr>
            <a:lvl4pPr>
              <a:spcBef>
                <a:spcPts val="1500"/>
              </a:spcBef>
              <a:defRPr sz="1350">
                <a:latin typeface="Verdana" charset="0"/>
              </a:defRPr>
            </a:lvl4pPr>
            <a:lvl5pPr>
              <a:spcBef>
                <a:spcPts val="1500"/>
              </a:spcBef>
              <a:defRPr sz="135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051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latin typeface="Arial" charset="0"/>
              </a:rPr>
              <a:pPr/>
              <a:t>‹#›</a:t>
            </a:fld>
            <a:endParaRPr lang="en-US" sz="675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6" y="10402"/>
            <a:ext cx="8457694" cy="91903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55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900" smtClean="0">
                <a:latin typeface="Arial" charset="0"/>
              </a:rPr>
              <a:pPr/>
              <a:t>‹#›</a:t>
            </a:fld>
            <a:endParaRPr lang="en-US" sz="9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856" y="12486"/>
            <a:ext cx="8457694" cy="1115193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3738" y="1199406"/>
            <a:ext cx="4226812" cy="3429745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342856" y="1199406"/>
            <a:ext cx="4227405" cy="3429745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1500"/>
              </a:spcBef>
              <a:defRPr sz="1350">
                <a:latin typeface="Arial" charset="0"/>
                <a:ea typeface="Arial" charset="0"/>
                <a:cs typeface="Arial" charset="0"/>
              </a:defRPr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9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42856" y="1125594"/>
            <a:ext cx="8457694" cy="61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9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487849" y="3429000"/>
            <a:ext cx="1714277" cy="917258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475825" y="32575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723433" y="32575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5971040" y="32575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735456" y="3429000"/>
            <a:ext cx="1714277" cy="917258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983064" y="3429000"/>
            <a:ext cx="1714277" cy="917258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342856" y="12486"/>
            <a:ext cx="8457694" cy="1115193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1487849" y="13716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3735456" y="13716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5971040" y="13716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900" smtClean="0">
                <a:latin typeface="Arial" charset="0"/>
              </a:rPr>
              <a:pPr/>
              <a:t>‹#›</a:t>
            </a:fld>
            <a:endParaRPr lang="en-US" sz="900" dirty="0">
              <a:latin typeface="Arial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9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9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343451" y="3429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43451" y="2914650"/>
            <a:ext cx="1714277" cy="171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43451" y="25717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2591058" y="3429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2591058" y="25717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4838665" y="3429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4838665" y="25717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7086273" y="342900"/>
            <a:ext cx="1714277" cy="17145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7086273" y="2571750"/>
            <a:ext cx="1714277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2591058" y="2914650"/>
            <a:ext cx="1714277" cy="171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838665" y="2914650"/>
            <a:ext cx="1714277" cy="171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7086273" y="2914650"/>
            <a:ext cx="1714277" cy="17145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aseline="0">
                <a:solidFill>
                  <a:schemeClr val="tx1"/>
                </a:solidFill>
                <a:latin typeface="Arial" charset="0"/>
              </a:defRPr>
            </a:lvl1pPr>
            <a:lvl2pPr marL="171450" indent="0">
              <a:buFontTx/>
              <a:buNone/>
              <a:defRPr sz="563" baseline="0">
                <a:solidFill>
                  <a:srgbClr val="FFFFFF"/>
                </a:solidFill>
              </a:defRPr>
            </a:lvl2pPr>
            <a:lvl3pPr marL="342900" indent="0">
              <a:buFontTx/>
              <a:buNone/>
              <a:defRPr sz="563" baseline="0">
                <a:solidFill>
                  <a:srgbClr val="FFFFFF"/>
                </a:solidFill>
              </a:defRPr>
            </a:lvl3pPr>
            <a:lvl4pPr marL="514350" indent="0">
              <a:buFontTx/>
              <a:buNone/>
              <a:defRPr sz="563" baseline="0">
                <a:solidFill>
                  <a:srgbClr val="FFFFFF"/>
                </a:solidFill>
              </a:defRPr>
            </a:lvl4pPr>
            <a:lvl5pPr marL="685800" indent="0">
              <a:buFontTx/>
              <a:buNone/>
              <a:defRPr sz="563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3429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900" smtClean="0">
                <a:latin typeface="Arial" charset="0"/>
              </a:rPr>
              <a:pPr/>
              <a:t>‹#›</a:t>
            </a:fld>
            <a:endParaRPr lang="en-US" sz="900" dirty="0">
              <a:latin typeface="Arial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767263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9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6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39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4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 hasCustomPrompt="1"/>
          </p:nvPr>
        </p:nvSpPr>
        <p:spPr>
          <a:xfrm>
            <a:off x="2422826" y="1583342"/>
            <a:ext cx="6035374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 hasCustomPrompt="1"/>
          </p:nvPr>
        </p:nvSpPr>
        <p:spPr>
          <a:xfrm>
            <a:off x="2422826" y="2840053"/>
            <a:ext cx="6035374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2400" baseline="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rancher.com</a:t>
            </a:r>
          </a:p>
          <a:p>
            <a:r>
              <a:rPr lang="en-US" dirty="0"/>
              <a:t>@</a:t>
            </a:r>
            <a:r>
              <a:rPr lang="en-US" dirty="0" err="1"/>
              <a:t>Rancher_Labs</a:t>
            </a: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854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1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216743"/>
            <a:ext cx="9144000" cy="92675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alpha val="0"/>
                </a:schemeClr>
              </a:gs>
              <a:gs pos="100000">
                <a:schemeClr val="accent3">
                  <a:lumMod val="50000"/>
                  <a:alpha val="66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1" y="4543425"/>
            <a:ext cx="1745405" cy="257175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240779" y="4543425"/>
            <a:ext cx="1560366" cy="2571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15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711058" y="4543425"/>
            <a:ext cx="4286014" cy="257175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15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7088068" y="4641152"/>
            <a:ext cx="61714" cy="6172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34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159343"/>
          </a:xfrm>
          <a:prstGeom prst="rect">
            <a:avLst/>
          </a:prstGeom>
          <a:noFill/>
        </p:spPr>
        <p:txBody>
          <a:bodyPr lIns="914400" tIns="457200" rIns="914400" bIns="457200" anchor="ctr" anchorCtr="0">
            <a:noAutofit/>
          </a:bodyPr>
          <a:lstStyle>
            <a:lvl1pPr algn="ctr">
              <a:defRPr sz="27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13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54121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375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57729" y="2556320"/>
            <a:ext cx="5828541" cy="30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587180"/>
            <a:ext cx="9144000" cy="2556320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15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9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9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767263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9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1" y="4767263"/>
            <a:ext cx="174606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1" y="4543425"/>
            <a:ext cx="1746063" cy="257175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1935"/>
            <a:ext cx="9144000" cy="994172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2700" b="0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93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54121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375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57729" y="2556320"/>
            <a:ext cx="5828541" cy="308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587180"/>
            <a:ext cx="9144000" cy="2556320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15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0FA3F36-76B5-4037-B0D3-F8EF34879580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1568560" y="4818459"/>
            <a:ext cx="3003440" cy="21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159" tIns="17079" rIns="34159" bIns="17079" anchor="ctr"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  <a:sym typeface="Arial"/>
                <a:rtl val="0"/>
              </a:rPr>
              <a:t>© 2019 Rancher Labs, Inc. – CONFIDENTIAL, DO NOT DISTRIBUTE </a:t>
            </a:r>
          </a:p>
        </p:txBody>
      </p:sp>
    </p:spTree>
    <p:extLst>
      <p:ext uri="{BB962C8B-B14F-4D97-AF65-F5344CB8AC3E}">
        <p14:creationId xmlns:p14="http://schemas.microsoft.com/office/powerpoint/2010/main" val="220625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916634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225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57729" y="2924813"/>
            <a:ext cx="5828541" cy="308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57730" y="4002416"/>
            <a:ext cx="5828541" cy="669414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15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latin typeface="Arial" charset="0"/>
              </a:rPr>
              <a:pPr/>
              <a:t>‹#›</a:t>
            </a:fld>
            <a:endParaRPr lang="en-US" sz="675" dirty="0">
              <a:latin typeface="Arial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656528" y="3246573"/>
            <a:ext cx="1830943" cy="900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LOGO FOR QUOTE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06F4EF7-5CDC-49D5-8EBC-792DADF4494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1761933" y="4927045"/>
            <a:ext cx="3003440" cy="21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159" tIns="17079" rIns="34159" bIns="17079" anchor="ctr"/>
          <a:lstStyle/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kern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  <a:sym typeface="Arial"/>
                <a:rtl val="0"/>
              </a:rPr>
              <a:t>© 2019 Rancher Labs, Inc. – CONFIDENTIAL, DO NOT DISTRIBUTE </a:t>
            </a:r>
          </a:p>
        </p:txBody>
      </p:sp>
    </p:spTree>
    <p:extLst>
      <p:ext uri="{BB962C8B-B14F-4D97-AF65-F5344CB8AC3E}">
        <p14:creationId xmlns:p14="http://schemas.microsoft.com/office/powerpoint/2010/main" val="237473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242243" y="0"/>
            <a:ext cx="901757" cy="5143500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8242243" y="2651416"/>
            <a:ext cx="901757" cy="249208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675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1215" y="381023"/>
            <a:ext cx="8243459" cy="373949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>
            <a:spAutoFit/>
          </a:bodyPr>
          <a:lstStyle>
            <a:lvl1pPr algn="l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-595" y="1186663"/>
            <a:ext cx="8242838" cy="3442487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1650">
                <a:latin typeface="Arial" charset="0"/>
                <a:ea typeface="Arial" charset="0"/>
                <a:cs typeface="Arial" charset="0"/>
              </a:defRPr>
            </a:lvl1pPr>
            <a:lvl2pPr>
              <a:defRPr sz="135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135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135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135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0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242243" y="0"/>
            <a:ext cx="901757" cy="5143500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8242243" y="2651416"/>
            <a:ext cx="901757" cy="2492084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6743417" y="4767262"/>
            <a:ext cx="2057727" cy="273844"/>
          </a:xfrm>
          <a:prstGeom prst="rect">
            <a:avLst/>
          </a:prstGeom>
        </p:spPr>
        <p:txBody>
          <a:bodyPr vert="horz" lIns="34286" tIns="17143" rIns="34286" bIns="17143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675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675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" y="-14255"/>
            <a:ext cx="8242242" cy="1115193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27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29151" y="4800600"/>
            <a:ext cx="3085698" cy="257175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45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" y="1186418"/>
            <a:ext cx="8242243" cy="344248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1500"/>
              </a:spcBef>
              <a:defRPr sz="1350">
                <a:latin typeface="Arial" charset="0"/>
              </a:defRPr>
            </a:lvl1pPr>
            <a:lvl2pPr>
              <a:spcBef>
                <a:spcPts val="1500"/>
              </a:spcBef>
              <a:defRPr sz="1350">
                <a:latin typeface="Arial" charset="0"/>
              </a:defRPr>
            </a:lvl2pPr>
            <a:lvl3pPr>
              <a:spcBef>
                <a:spcPts val="1500"/>
              </a:spcBef>
              <a:defRPr sz="1350">
                <a:latin typeface="Arial" charset="0"/>
              </a:defRPr>
            </a:lvl3pPr>
            <a:lvl4pPr>
              <a:spcBef>
                <a:spcPts val="1500"/>
              </a:spcBef>
              <a:defRPr sz="1350">
                <a:latin typeface="Arial" charset="0"/>
              </a:defRPr>
            </a:lvl4pPr>
            <a:lvl5pPr>
              <a:spcBef>
                <a:spcPts val="1500"/>
              </a:spcBef>
              <a:defRPr sz="135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6" y="4818459"/>
            <a:ext cx="1164039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12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5571" y="4798990"/>
            <a:ext cx="39522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BBCF-A997-4D1C-90E2-4306146DD6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08" y="4683547"/>
            <a:ext cx="807609" cy="48456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59" r:id="rId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41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165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85725" indent="-85725" algn="l" defTabSz="3429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05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2571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9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4286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75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6000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7715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/>
        <a:buChar char="•"/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orient="horz" pos="576">
          <p15:clr>
            <a:srgbClr val="F26B43"/>
          </p15:clr>
        </p15:guide>
        <p15:guide id="4" pos="577">
          <p15:clr>
            <a:srgbClr val="F26B43"/>
          </p15:clr>
        </p15:guide>
        <p15:guide id="5" pos="14785">
          <p15:clr>
            <a:srgbClr val="F26B43"/>
          </p15:clr>
        </p15:guide>
        <p15:guide id="6" orient="horz" pos="8064">
          <p15:clr>
            <a:srgbClr val="F26B43"/>
          </p15:clr>
        </p15:guide>
        <p15:guide id="7" orient="horz" pos="77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helm.sh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vanBrackel/dotnet-containerization-with-k8s-helm-draft" TargetMode="External"/><Relationship Id="rId2" Type="http://schemas.openxmlformats.org/officeDocument/2006/relationships/hyperlink" Target="https://morehuman.software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Blogs/containers/DockerCon-16-Windows-Server-Docker-The-Internals-Behind-Bringing-Docker-Containers-to-Windows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664FF-06EB-DA44-822C-444F57CA99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 March 2019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10788-86A0-5845-A453-F9FB50198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South Florida Code Camp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8B3F4-A654-0546-832F-5E01E9551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4743" y="0"/>
            <a:ext cx="10697029" cy="2159343"/>
          </a:xfrm>
        </p:spPr>
        <p:txBody>
          <a:bodyPr/>
          <a:lstStyle/>
          <a:p>
            <a:r>
              <a:rPr lang="en-US" dirty="0"/>
              <a:t>.NET Containerization with Kubernetes, Helm and Draft</a:t>
            </a:r>
          </a:p>
        </p:txBody>
      </p:sp>
    </p:spTree>
    <p:extLst>
      <p:ext uri="{BB962C8B-B14F-4D97-AF65-F5344CB8AC3E}">
        <p14:creationId xmlns:p14="http://schemas.microsoft.com/office/powerpoint/2010/main" val="2896677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49812" y="138419"/>
            <a:ext cx="641758" cy="339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6960" y="4959355"/>
            <a:ext cx="894069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Source: “</a:t>
            </a:r>
            <a:r>
              <a:rPr lang="en-US" sz="788" dirty="0" err="1"/>
              <a:t>DockerCon</a:t>
            </a:r>
            <a:r>
              <a:rPr lang="en-US" sz="788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37776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Docker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On Windows 10</a:t>
            </a:r>
          </a:p>
          <a:p>
            <a:pPr lvl="1"/>
            <a:r>
              <a:rPr lang="en-US" dirty="0"/>
              <a:t>https://docs.microsoft.com/en-us/virtualization/windowscontainers/quick-start/quick-start-windows-10</a:t>
            </a:r>
          </a:p>
          <a:p>
            <a:r>
              <a:rPr lang="en-US" dirty="0"/>
              <a:t>On Windows Server</a:t>
            </a:r>
          </a:p>
          <a:p>
            <a:pPr lvl="1"/>
            <a:r>
              <a:rPr lang="en-US" dirty="0"/>
              <a:t>https://docs.microsoft.com/en-us/virtualization/windowscontainers/quick-start/quick-start-windows-server</a:t>
            </a:r>
          </a:p>
        </p:txBody>
      </p:sp>
    </p:spTree>
    <p:extLst>
      <p:ext uri="{BB962C8B-B14F-4D97-AF65-F5344CB8AC3E}">
        <p14:creationId xmlns:p14="http://schemas.microsoft.com/office/powerpoint/2010/main" val="13833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749425"/>
            <a:ext cx="4500563" cy="25685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Greek for “Helmsman”; also the root of the word “Governor”</a:t>
            </a:r>
          </a:p>
          <a:p>
            <a:pPr lvl="0"/>
            <a:r>
              <a:rPr lang="en-US" dirty="0">
                <a:sym typeface="Calibri"/>
              </a:rPr>
              <a:t>Google’s 3</a:t>
            </a:r>
            <a:r>
              <a:rPr lang="en-US" baseline="30000" dirty="0">
                <a:sym typeface="Calibri"/>
              </a:rPr>
              <a:t>rd</a:t>
            </a:r>
            <a:r>
              <a:rPr lang="en-US" dirty="0">
                <a:sym typeface="Calibri"/>
              </a:rPr>
              <a:t> Container Platform (Borg, Omega)</a:t>
            </a:r>
          </a:p>
          <a:p>
            <a:pPr lvl="0"/>
            <a:r>
              <a:rPr lang="en-US" dirty="0">
                <a:sym typeface="Calibri"/>
              </a:rPr>
              <a:t>Set of </a:t>
            </a:r>
            <a:r>
              <a:rPr lang="en-US" dirty="0" err="1">
                <a:sym typeface="Calibri"/>
              </a:rPr>
              <a:t>compossable</a:t>
            </a:r>
            <a:r>
              <a:rPr lang="en-US" dirty="0">
                <a:sym typeface="Calibri"/>
              </a:rPr>
              <a:t> building blocks</a:t>
            </a:r>
            <a:endParaRPr lang="en-US" dirty="0"/>
          </a:p>
          <a:p>
            <a:r>
              <a:rPr lang="en-US" dirty="0"/>
              <a:t>Container orchestrator </a:t>
            </a:r>
          </a:p>
          <a:p>
            <a:r>
              <a:rPr lang="en-US" dirty="0"/>
              <a:t>Runs OCI Compliant </a:t>
            </a:r>
            <a:r>
              <a:rPr lang="en-US" dirty="0" err="1"/>
              <a:t>Contaniers</a:t>
            </a:r>
            <a:r>
              <a:rPr lang="en-US" dirty="0"/>
              <a:t> / Windows Containers</a:t>
            </a:r>
          </a:p>
          <a:p>
            <a:r>
              <a:rPr lang="en-US" dirty="0"/>
              <a:t>Supports multiple cloud and bare-metal environments</a:t>
            </a:r>
          </a:p>
          <a:p>
            <a:r>
              <a:rPr lang="en-US" dirty="0">
                <a:sym typeface="Calibri"/>
              </a:rPr>
              <a:t>Built on lessons learned from Borg and Omega</a:t>
            </a:r>
          </a:p>
          <a:p>
            <a:r>
              <a:rPr lang="en-US" dirty="0"/>
              <a:t>Written in Go </a:t>
            </a:r>
          </a:p>
          <a:p>
            <a:pPr marL="34290" indent="0">
              <a:buNone/>
            </a:pPr>
            <a:br>
              <a:rPr lang="en-US" dirty="0"/>
            </a:br>
            <a:r>
              <a:rPr lang="en-US" dirty="0"/>
              <a:t>Build to manage containerized applications, not machines</a:t>
            </a:r>
          </a:p>
          <a:p>
            <a:pPr marL="0" indent="0">
              <a:buNone/>
            </a:pPr>
            <a:r>
              <a:rPr lang="en-US" dirty="0"/>
              <a:t> Kubernetes SIG-Windows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17" y="1138265"/>
            <a:ext cx="3277139" cy="31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Lineage</a:t>
            </a:r>
            <a:br>
              <a:rPr lang="en-US" dirty="0"/>
            </a:br>
            <a:r>
              <a:rPr lang="en-US" dirty="0"/>
              <a:t>Google Borg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755775"/>
            <a:ext cx="4500563" cy="256222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ym typeface="Calibri"/>
              </a:rPr>
              <a:t>Runs hundreds of thousands of jobs..</a:t>
            </a:r>
          </a:p>
          <a:p>
            <a:pPr lvl="0"/>
            <a:r>
              <a:rPr lang="en-US" dirty="0">
                <a:sym typeface="Calibri"/>
              </a:rPr>
              <a:t>..for many thousands of different applications (YouTube, Search Index, Maps, etc.)..</a:t>
            </a:r>
          </a:p>
          <a:p>
            <a:pPr lvl="0"/>
            <a:r>
              <a:rPr lang="en-US" dirty="0">
                <a:sym typeface="Calibri"/>
              </a:rPr>
              <a:t>..across a number of clusters (hundreds)..</a:t>
            </a:r>
          </a:p>
          <a:p>
            <a:pPr lvl="0"/>
            <a:r>
              <a:rPr lang="en-US" dirty="0">
                <a:sym typeface="Calibri"/>
              </a:rPr>
              <a:t>..each with up to tens of thousands of machines..</a:t>
            </a:r>
          </a:p>
          <a:p>
            <a:pPr lvl="0"/>
            <a:r>
              <a:rPr lang="en-US" dirty="0">
                <a:sym typeface="Calibri"/>
              </a:rPr>
              <a:t>Borg currently manages many millions of physical servers hosting billions of containers!</a:t>
            </a:r>
          </a:p>
          <a:p>
            <a:pPr lvl="0"/>
            <a:r>
              <a:rPr lang="en-US" dirty="0">
                <a:sym typeface="Calibri"/>
              </a:rPr>
              <a:t>In production since 2003!</a:t>
            </a:r>
          </a:p>
          <a:p>
            <a:pPr lvl="0"/>
            <a:r>
              <a:rPr lang="en-US" dirty="0">
                <a:sym typeface="Calibri"/>
              </a:rPr>
              <a:t>Offers a declarative job specification language, name service integration, real-time job monitoring, and tools to analyze and simulate system behavior.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829943"/>
            <a:ext cx="70937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Source: Large-scale cluster management at Google with Borg</a:t>
            </a:r>
          </a:p>
        </p:txBody>
      </p:sp>
      <p:pic>
        <p:nvPicPr>
          <p:cNvPr id="5" name="Shape 19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3576" y="996107"/>
            <a:ext cx="3804206" cy="3939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4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-1143000"/>
            <a:ext cx="8029575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DE32-3D0F-427E-BD92-5D21B20A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3F9712C-C7DF-4626-9678-D849519C86E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42446" y="1185863"/>
            <a:ext cx="7957408" cy="3443287"/>
          </a:xfrm>
        </p:spPr>
      </p:pic>
    </p:spTree>
    <p:extLst>
      <p:ext uri="{BB962C8B-B14F-4D97-AF65-F5344CB8AC3E}">
        <p14:creationId xmlns:p14="http://schemas.microsoft.com/office/powerpoint/2010/main" val="167462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0" y="934958"/>
            <a:ext cx="8242243" cy="3442488"/>
          </a:xfrm>
        </p:spPr>
        <p:txBody>
          <a:bodyPr>
            <a:normAutofit fontScale="25000" lnSpcReduction="20000"/>
          </a:bodyPr>
          <a:lstStyle/>
          <a:p>
            <a:r>
              <a:rPr lang="en-US" sz="6400" b="1" dirty="0"/>
              <a:t>Container</a:t>
            </a:r>
            <a:r>
              <a:rPr lang="en-US" sz="6400" dirty="0"/>
              <a:t>: An application package (Docker / Rocket)</a:t>
            </a:r>
          </a:p>
          <a:p>
            <a:r>
              <a:rPr lang="en-US" sz="6400" b="1" dirty="0"/>
              <a:t>Pod</a:t>
            </a:r>
            <a:r>
              <a:rPr lang="en-US" sz="6400" dirty="0"/>
              <a:t>: A small group of tightly coupled Containers</a:t>
            </a:r>
          </a:p>
          <a:p>
            <a:r>
              <a:rPr lang="en-US" sz="6400" b="1" dirty="0"/>
              <a:t>Controller</a:t>
            </a:r>
            <a:r>
              <a:rPr lang="en-US" sz="6400" dirty="0"/>
              <a:t>: A loop that drives current state towards desired state</a:t>
            </a:r>
          </a:p>
          <a:p>
            <a:r>
              <a:rPr lang="en-US" sz="6400" b="1" dirty="0"/>
              <a:t>Service</a:t>
            </a:r>
            <a:r>
              <a:rPr lang="en-US" sz="6400" dirty="0"/>
              <a:t>: A set of running pods that work together</a:t>
            </a:r>
          </a:p>
          <a:p>
            <a:r>
              <a:rPr lang="en-US" sz="6400" b="1" dirty="0"/>
              <a:t>Ingress</a:t>
            </a:r>
            <a:r>
              <a:rPr lang="en-US" sz="6400" dirty="0"/>
              <a:t>: Path Based Routing</a:t>
            </a:r>
          </a:p>
          <a:p>
            <a:r>
              <a:rPr lang="en-US" sz="6400" b="1" dirty="0"/>
              <a:t>Labels</a:t>
            </a:r>
            <a:r>
              <a:rPr lang="en-US" sz="6400" dirty="0"/>
              <a:t>: Identifying metadata attached to other objects</a:t>
            </a:r>
          </a:p>
          <a:p>
            <a:r>
              <a:rPr lang="en-US" sz="6400" b="1" dirty="0"/>
              <a:t>Selector</a:t>
            </a:r>
            <a:r>
              <a:rPr lang="en-US" sz="6400" dirty="0"/>
              <a:t>: A query against labels, producing a set result</a:t>
            </a:r>
          </a:p>
          <a:p>
            <a:r>
              <a:rPr lang="en-US" sz="6400" b="1" dirty="0"/>
              <a:t>Secret: </a:t>
            </a:r>
            <a:r>
              <a:rPr lang="en-US" sz="6400" dirty="0"/>
              <a:t>Hide stuff</a:t>
            </a:r>
            <a:endParaRPr lang="en-US" sz="64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3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&amp; 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Small group of containers &amp; volumes</a:t>
            </a:r>
          </a:p>
          <a:p>
            <a:pPr lvl="1"/>
            <a:r>
              <a:rPr lang="en-US" sz="1200" dirty="0"/>
              <a:t>Tightly coupled</a:t>
            </a:r>
          </a:p>
          <a:p>
            <a:pPr lvl="1"/>
            <a:r>
              <a:rPr lang="en-US" sz="1200" dirty="0"/>
              <a:t>Always on the same node</a:t>
            </a:r>
          </a:p>
          <a:p>
            <a:r>
              <a:rPr lang="en-US" sz="1600" dirty="0"/>
              <a:t>Atomic unit of cluster scheduling &amp; placement</a:t>
            </a:r>
          </a:p>
          <a:p>
            <a:r>
              <a:rPr lang="en-US" sz="1600" dirty="0"/>
              <a:t>Shared namespace, IP and localhost</a:t>
            </a:r>
          </a:p>
          <a:p>
            <a:r>
              <a:rPr lang="en-US" sz="1600" dirty="0"/>
              <a:t>Ephemeral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07" y="1894211"/>
            <a:ext cx="3426539" cy="11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Control Loops</a:t>
            </a:r>
          </a:p>
          <a:p>
            <a:pPr lvl="1"/>
            <a:r>
              <a:rPr lang="en-US" sz="1300" dirty="0"/>
              <a:t>Replica Sets</a:t>
            </a:r>
          </a:p>
          <a:p>
            <a:pPr lvl="1"/>
            <a:r>
              <a:rPr lang="en-US" sz="1300" dirty="0"/>
              <a:t>Deployments</a:t>
            </a:r>
          </a:p>
          <a:p>
            <a:pPr lvl="1"/>
            <a:r>
              <a:rPr lang="en-US" sz="1300" dirty="0"/>
              <a:t>Stateful Sets</a:t>
            </a:r>
          </a:p>
          <a:p>
            <a:pPr lvl="1"/>
            <a:r>
              <a:rPr lang="en-US" sz="1300" dirty="0"/>
              <a:t>Daemon Sets</a:t>
            </a:r>
          </a:p>
          <a:p>
            <a:pPr lvl="1"/>
            <a:endParaRPr lang="en-US" sz="145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27" name="Picture 26" descr="A picture containing ax&#10;&#10;Description automatically generated">
            <a:extLst>
              <a:ext uri="{FF2B5EF4-FFF2-40B4-BE49-F238E27FC236}">
                <a16:creationId xmlns:a16="http://schemas.microsoft.com/office/drawing/2014/main" id="{5D8D8387-D133-4E9A-B22F-7BDC27C9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14450"/>
            <a:ext cx="3345180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8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Virtual IP to Expose Pods</a:t>
            </a:r>
          </a:p>
          <a:p>
            <a:pPr lvl="1"/>
            <a:r>
              <a:rPr lang="en-US" sz="1450" dirty="0" err="1"/>
              <a:t>ClusterIP</a:t>
            </a:r>
            <a:endParaRPr lang="en-US" sz="1450" dirty="0"/>
          </a:p>
          <a:p>
            <a:pPr lvl="1"/>
            <a:r>
              <a:rPr lang="en-US" sz="1450" dirty="0" err="1"/>
              <a:t>NodePort</a:t>
            </a:r>
            <a:endParaRPr lang="en-US" sz="1450" dirty="0"/>
          </a:p>
          <a:p>
            <a:pPr lvl="1"/>
            <a:r>
              <a:rPr lang="en-US" sz="1450" dirty="0"/>
              <a:t>Layer 4 Load Balancer</a:t>
            </a:r>
          </a:p>
          <a:p>
            <a:pPr lvl="1"/>
            <a:r>
              <a:rPr lang="en-US" sz="1450" dirty="0"/>
              <a:t>External Name</a:t>
            </a:r>
          </a:p>
          <a:p>
            <a:pPr lvl="1"/>
            <a:r>
              <a:rPr lang="en-US" sz="1450" dirty="0" err="1"/>
              <a:t>HostPort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75E960B0-E6B0-49FD-AC7D-4BE106B2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58" y="134302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75EA2-DC9C-4E75-A12B-185A2D6F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36" y="3109808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CD628-2AFB-446D-BC44-134BA357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3109808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D4094-9B5D-4AA1-8A55-6F1E2B76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58" y="3109808"/>
            <a:ext cx="1219200" cy="1219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6171C-A587-4972-8B6B-FCB1FF04367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187758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88605-3526-41EE-BB82-E07898B3A39D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187758" y="2562225"/>
            <a:ext cx="0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DB5FF8-6B07-4572-950B-7CF27E20790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953636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C54D-9E34-0D45-8B02-F9E2B53C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45279-E8EB-44F4-80FC-CA309164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09" y="892851"/>
            <a:ext cx="3567791" cy="356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4268A-FC0A-44F3-B91A-423F8380B1E4}"/>
              </a:ext>
            </a:extLst>
          </p:cNvPr>
          <p:cNvSpPr txBox="1"/>
          <p:nvPr/>
        </p:nvSpPr>
        <p:spPr>
          <a:xfrm>
            <a:off x="457200" y="951875"/>
            <a:ext cx="446706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Jason L. van Brackel</a:t>
            </a:r>
          </a:p>
          <a:p>
            <a:r>
              <a:rPr lang="en-US" dirty="0"/>
              <a:t>Director of Community, Rancher Labs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jasonvanbrackel</a:t>
            </a:r>
            <a:r>
              <a:rPr lang="en-US" dirty="0"/>
              <a:t> - Twitter</a:t>
            </a:r>
          </a:p>
          <a:p>
            <a:r>
              <a:rPr lang="en-US" dirty="0"/>
              <a:t>@</a:t>
            </a:r>
            <a:r>
              <a:rPr lang="en-US" dirty="0" err="1"/>
              <a:t>jvb</a:t>
            </a:r>
            <a:r>
              <a:rPr lang="en-US" dirty="0"/>
              <a:t> - Slack</a:t>
            </a:r>
          </a:p>
          <a:p>
            <a:r>
              <a:rPr lang="en-US" dirty="0"/>
              <a:t>https://morehuman.software</a:t>
            </a:r>
          </a:p>
        </p:txBody>
      </p:sp>
      <p:sp>
        <p:nvSpPr>
          <p:cNvPr id="5" name="AutoShape 2" descr="data:image/svg+xml;base64,PD94bWwgdmVyc2lvbj0iMS4wIiBlbmNvZGluZz0iVVRGLTgiIHN0YW5kYWxvbmU9Im5vIj8+CjwhLS0gQ3JlYXRlZCB3aXRoIElua3NjYXBlIChodHRwOi8vd3d3Lmlua3NjYXBlLm9yZy8pIC0tPgoKPHN2ZwogICB4bWxuczpkYz0iaHR0cDovL3B1cmwub3JnL2RjL2VsZW1lbnRzLzEuMS8iCiAgIHhtbG5zOmNjPSJodHRwOi8vY3JlYXRpdmVjb21tb25zLm9yZy9ucyMiCiAgIHhtbG5zOnJkZj0iaHR0cDovL3d3dy53My5vcmcvMTk5OS8wMi8yMi1yZGYtc3ludGF4LW5zIyIKICAgeG1sbnM6c3ZnPSJodHRwOi8vd3d3LnczLm9yZy8yMDAwL3N2ZyIKICAgeG1sbnM9Imh0dHA6Ly93d3cudzMub3JnLzIwMDAvc3ZnIgogICB4bWxuczpzb2RpcG9kaT0iaHR0cDovL3NvZGlwb2RpLnNvdXJjZWZvcmdlLm5ldC9EVEQvc29kaXBvZGktMC5kdGQiCiAgIHhtbG5zOmlua3NjYXBlPSJodHRwOi8vd3d3Lmlua3NjYXBlLm9yZy9uYW1lc3BhY2VzL2lua3NjYXBlIgogICB3aWR0aD0iNzIyLjg0NTciCiAgIGhlaWdodD0iNzAxLjk2NjM3IgogICBpZD0ic3ZnMiIKICAgdmVyc2lvbj0iMS4xIgogICBpbmtzY2FwZTp2ZXJzaW9uPSIwLjQ4LjQgcjk5MzkiCiAgIHNvZGlwb2RpOmRvY25hbWU9ImxvZ28uc3ZnIgogICBpbmtzY2FwZTpleHBvcnQtZmlsZW5hbWU9Ii9ob21lL3Rob2NraW4vc3JjL2t1YmVybmV0ZXMvbmV3LnBuZyIKICAgaW5rc2NhcGU6ZXhwb3J0LXhkcGk9IjQ2MC45NTAwMSIKICAgaW5rc2NhcGU6ZXhwb3J0LXlkcGk9IjQ2MC45NTAwMSI+CiAgPGRlZnMKICAgICBpZD0iZGVmczQiIC8+CiAgPHNvZGlwb2RpOm5hbWVkdmlldwogICAgIGlkPSJiYXNlIgogICAgIHBhZ2Vjb2xvcj0iI2ZmZmZmZiIKICAgICBib3JkZXJjb2xvcj0iIzY2NjY2NiIKICAgICBib3JkZXJvcGFjaXR5PSIxLjAiCiAgICAgaW5rc2NhcGU6cGFnZW9wYWNpdHk9IjAuMCIKICAgICBpbmtzY2FwZTpwYWdlc2hhZG93PSIyIgogICAgIGlua3NjYXBlOnpvb209IjE2LjE5MDUwOSIKICAgICBpbmtzY2FwZTpjeD0iMjc3LjU2ODUxIgogICAgIGlua3NjYXBlOmN5PSIxNTcuNTQ0OTQiCiAgICAgaW5rc2NhcGU6ZG9jdW1lbnQtdW5pdHM9InB4IgogICAgIGlua3NjYXBlOmN1cnJlbnQtbGF5ZXI9ImczMDUyIgogICAgIHNob3dncmlkPSJmYWxzZSIKICAgICBpbmtzY2FwZTp3aW5kb3ctd2lkdGg9IjE1MTkiCiAgICAgaW5rc2NhcGU6d2luZG93LWhlaWdodD0iODIyIgogICAgIGlua3NjYXBlOndpbmRvdy14PSI1MSIKICAgICBpbmtzY2FwZTp3aW5kb3cteT0iMjUiCiAgICAgaW5rc2NhcGU6d2luZG93LW1heGltaXplZD0iMCIKICAgICBpbmtzY2FwZTpzbmFwLWdsb2JhbD0iZmFsc2UiCiAgICAgZml0LW1hcmdpbi10b3A9IjEwIgogICAgIGZpdC1tYXJnaW4tbGVmdD0iMTAiCiAgICAgZml0LW1hcmdpbi1yaWdodD0iMTAiCiAgICAgZml0LW1hcmdpbi1ib3R0b209IjEwIiAvPgogIDxtZXRhZGF0YQogICAgIGlkPSJtZXRhZGF0YTciPgogICAgPHJkZjpSREY+CiAgICAgIDxjYzpXb3JrCiAgICAgICAgIHJkZjphYm91dD0iIj4KICAgICAgICA8ZGM6Zm9ybWF0PmltYWdlL3N2Zyt4bWw8L2RjOmZvcm1hdD4KICAgICAgICA8ZGM6dHlwZQogICAgICAgICAgIHJkZjpyZXNvdXJjZT0iaHR0cDovL3B1cmwub3JnL2RjL2RjbWl0eXBlL1N0aWxsSW1hZ2UiIC8+CiAgICAgICAgPGRjOnRpdGxlIC8+CiAgICAgIDwvY2M6V29yaz4KICAgIDwvcmRmOlJERj4KICA8L21ldGFkYXRhPgogIDxnCiAgICAgaW5rc2NhcGU6bGFiZWw9IkxheWVyIDEiCiAgICAgaW5rc2NhcGU6Z3JvdXBtb2RlPSJsYXllciIKICAgICBpZD0ibGF5ZXIxIgogICAgIHRyYW5zZm9ybT0idHJhbnNsYXRlKC02LjMyNjA5NDIsLTE3NC43NTI0KSI+CiAgICA8ZwogICAgICAgaWQ9ImczMDUyIj4KICAgICAgPHBhdGgKICAgICAgICAgc3R5bGU9ImZpbGw6IzMyNmNlNTtmaWxsLW9wYWNpdHk6MTtzdHJva2U6I2ZmZmZmZjtzdHJva2Utd2lkdGg6MDtzdHJva2UtbWl0ZXJsaW1pdDo0O3N0cm9rZS1vcGFjaXR5OjE7c3Ryb2tlLWRhc2hhcnJheTpub25lIgogICAgICAgICBkPSJtIDM2NS4zMTI1LDE4NC44MTI1IGEgNDYuNzI0NjIxLDQ2LjM0MjI0NiAwIDAgMCAtMTcuOTA2MjUsNC41MzEyNSBsIC0yNDQuMzQzNzUsMTE2Ljc1IGEgNDYuNzI0NjIxLDQ2LjM0MjI0NiAwIDAgMCAtMjUuMjgxMjUsMzEuNDM3NSBMIDE3LjUsNTk5Ljc4MTI1IEEgNDYuNzI0NjIxLDQ2LjM0MjI0NiAwIDAgMCAyMy44NDM3NSw2MzUuMzEyNSA0Ni43MjQ2MjEsNDYuMzQyMjQ2IDAgMCAwIDI2LjUsNjM5IGwgMTY5LjEyNSwyMTAuMjgxMjUgYSA0Ni43MjQ2MjEsNDYuMzQyMjQ2IDAgMCAwIDM2LjUzMTI1LDE3LjQzNzUgTCA1MDMuMzc1LDg2Ni42NTYyNSBBIDQ2LjcyNDYyMSw0Ni4zNDIyNDYgMCAwIDAgNTM5LjkwNjI1LDg0OS4yNSBMIDcwOC45Njg3NSw2MzguOTM3NSBBIDQ2LjcyNDYyMSw0Ni4zNDIyNDYgMCAwIDAgNzE4LDU5OS43MTg3NSBsIC02MC4zNzUsLTI2Mi4yNSBhIDQ2LjcyNDYyMSw0Ni4zNDIyNDYgMCAwIDAgLTI1LjI4MTI1LC0zMS40Mzc1IGwgLTI0NC4zNzUsLTExNi42ODc1IEEgNDYuNzI0NjIxLDQ2LjM0MjI0NiAwIDAgMCAzNjUuMzEyNSwxODQuODEyNSB6IgogICAgICAgICBpZD0icGF0aDMwNTUiCiAgICAgICAgIGlua3NjYXBlOmNvbm5lY3Rvci1jdXJ2YXR1cmU9IjAiCiAgICAgICAgIGlua3NjYXBlOmV4cG9ydC1maWxlbmFtZT0ibmV3LnBuZyIKICAgICAgICAgaW5rc2NhcGU6ZXhwb3J0LXhkcGk9IjI1MC41NSIKICAgICAgICAgaW5rc2NhcGU6ZXhwb3J0LXlkcGk9IjI1MC41NSIgLz4KICAgICAgPHBhdGgKICAgICAgICAgaW5rc2NhcGU6Y29ubmVjdG9yLWN1cnZhdHVyZT0iMCIKICAgICAgICAgaWQ9InBhdGgzMDU5IgogICAgICAgICBkPSJtIDM2Ny43MzM2NiwyNzQuMDU5NjIgYyAtOC4wNzY5Niw4LjJlLTQgLTE0LjYyNTk2LDcuMjc1OTEgLTE0LjYyNSwxNi4yNSAxZS01LDAuMTM3NzMgMC4wMjgyLDAuMjY5MzQgMC4wMzEyLDAuNDA2MjUgLTAuMDExOSwxLjIxOTM2IC0wLjA3MDgsMi42ODgzNiAtMC4wMzEyLDMuNzUgMC4xOTI2Miw1LjE3NiAxLjMyMDksOS4xMzc0OSAyLDEzLjkwNjI1IDEuMjMwMjgsMTAuMjA2NjYgMi4yNjExNywxOC42NjczNiAxLjYyNSwyNi41MzEyNSAtMC42MTg2OSwyLjk2NTQgLTIuODAyODgsNS42Nzc0MSAtNC43NSw3LjU2MjUgbCAtMC4zNDM3NSw2LjE4NzUgYyAtOC43NzY4MiwwLjcyNzE3IC0xNy42MTIzNSwyLjA1ODc0IC0yNi40Mzc1LDQuMDYyNSAtMzcuOTc0NjEsOC42MjIxOCAtNzAuNjcwMDgsMjguMTgzMDcgLTk1LjU2MjUsNTQuNTkzNzUgLTEuNjE1MjIsLTEuMTAxOTMgLTQuNDQxMDMsLTMuMTI5MTQgLTUuMjgxMywtMy43NSAtMi42MTExNywwLjM1MjYyIC01LjI1MDIxLDEuMTU4MjkgLTguNjg3NSwtMC44NDM3NSAtNi41NDQ5MSwtNC40MDU2MyAtMTIuNTA1ODcsLTEwLjQ4NjkzIC0xOS43MTg3NSwtMTcuODEyNSAtMy4zMDQ5OCwtMy41MDQxOSAtNS42OTgzMiwtNi44NDEwMSAtOS42MjUsLTEwLjIxODc1IC0wLjg5MTcyLC0wLjc2NzA3IC0yLjI1MjU4LC0xLjgwNDU1IC0zLjI1LC0yLjU5Mzc1IC0zLjA2OTg4LC0yLjQ0NzU3IC02LjY5MDcsLTMuNzI0MDIgLTEwLjE4NzUsLTMuODQzNzUgLTQuNDk1ODksLTAuMTUzOTQgLTguODIzOTQsMS42MDM4NSAtMTEuNjU2MjUsNS4xNTYyNSAtNS4wMzUyMSw2LjMxNTM4IC0zLjQyMzEyLDE1Ljk2ODA1IDMuNTkzNzUsMjEuNTYyNSAwLjA3MTIsMC4wNTY3IDAuMTQ3MDIsMC4xMDA3OCAwLjIxODc1LDAuMTU2MjUgMC45NjQyMiwwLjc4MTYyIDIuMTQ0OTYsMS43ODMxMyAzLjAzMTI1LDIuNDM3NSA0LjE2Njg3LDMuMDc2NTUgNy45NzMyLDQuNjUxNDUgMTIuMTI1LDcuMDkzNzUgOC43NDcsNS40MDE4MSAxNS45OTgzNyw5Ljg4MDg2IDIxLjc1LDE1LjI4MTI1IDIuMjQ2MDIsMi4zOTQxNyAyLjYzODU4LDYuNjEyOTIgMi45Mzc1LDguNDM3NSBsIDQuNjg3NSw0LjE4NzUgYyAtMjUuMDkzNDIsMzcuNzYzNjggLTM2LjcwNjg2LDg0LjQwOTQ2IC0yOS44NDM3LDEzMS45Mzc1IGwgLTYuMTI1LDEuNzgxMjUgYyAtMS42MTQzLDIuMDg0NjEgLTMuODk1NDEsNS4zNjQ3NCAtNi4yODEzLDYuMzQzNzUgLTcuNTI1MTMsMi4zNzAyMSAtMTUuOTk0MjQsMy4yNDA1OSAtMjYuMjE4NzUsNC4zMTI1IC00LjgwMDMxLDAuMzk5MTUgLTguOTQyMTgsMC4xNjA5NSAtMTQuMDMxMjUsMS4xMjUgLTEuMTIwMDgsMC4yMTIxOCAtMi42ODA3MiwwLjYxODc3IC0zLjkwNjI1LDAuOTA2MjUgLTAuMDQyNiwwLjAwOSAtMC4wODI0LDAuMDIxNiAtMC4xMjUsMC4wMzEyIC0wLjA2NjgsMC4wMTU1IC0wLjE1NDU2LDAuMDQ3OSAtMC4yMTg3NSwwLjA2MjUgLTguNjIwMTQsMi4wODI3OSAtMTQuMTU3NzQsMTAuMDA2IC0xMi4zNzUsMTcuODEyNSAxLjc4MzE2LDcuODA4MzMgMTAuMjAzMTQsMTIuNTU2NzcgMTguODc1LDEwLjY4NzUgMC4wNjI2LC0wLjAxNDMgMC4xNTM1LC0wLjAxNjcgMC4yMTg3NSwtMC4wMzEyIDAuMDk3OSwtMC4wMjI0IDAuMTg0MDksLTAuMDY5OSAwLjI4MTI1LC0wLjA5MzcgMS4yMDg4NSwtMC4yNjUzNiAyLjcyMzc3LC0wLjU2MDYgMy43ODEyNSwtMC44NDM3NSA1LjAwMzM0LC0xLjMzOTYzIDguNjI2OTQsLTMuMzA3OTYgMTMuMTI1LC01LjAzMTI1IDkuNjc2OTQsLTMuNDcwNzcgMTcuNjkxNzMsLTYuMzcwMjIgMjUuNSwtNy41IDMuMjYxMTgsLTAuMjU1NDIgNi42OTcxMSwyLjAxMjE2IDguNDA2MjUsMi45Njg3NSBsIDYuMzc1LC0xLjA5Mzc1IGMgMTQuNjcwMTgsNDUuNDgyODIgNDUuNDE0MTYsODIuMjQ1MDIgODQuMzQzNzUsMTA1LjMxMjUgbCAtMi42NTYyNSw2LjM3NSBjIDAuOTU3NDIsMi40NzU0MiAyLjAxMzQxLDUuODI0NyAxLjMwMDIyLDguMjY5MzIgLTIuODM4NjgsNy4zNjEyIC03LjcwMDk3LDE1LjEzMDk3IC0xMy4yMzc3MiwyMy43OTMxOCAtMi42ODA4NSw0LjAwMTkyIC01LjQyNDUzLDcuMTA3NjEgLTcuODQzNzUsMTEuNjg3NSAtMC41Nzg5LDEuMDk1ODkgLTEuMzE2MTgsMi43NzkzMiAtMS44NzUsMy45Mzc1IC0zLjc1ODg0LDguMDQyMzYgLTEuMDAxNjQsMTcuMzA1MiA2LjIxODc1LDIwLjc4MTI1IDcuMjY1NzUsMy40OTc4OCAxNi4yODQ0NywtMC4xOTEzNCAyMC4xODc1LC04LjI1IDAuMDA2LC0wLjAxMTQgMC4wMjU3LC0wLjAxOTggMC4wMzEyLC0wLjAzMTIgMC4wMDQsLTAuMDA5IC0wLjAwNCwtMC4wMjI1IDAsLTAuMDMxMiAwLjU1NTkzLC0xLjE0MjU1IDEuMzQzNTMsLTIuNjQ0MzcgMS44MTI1LC0zLjcxODc1IDIuMDcyMTMsLTQuNzQ3MDIgMi43NjE2MSwtOC44MTUwNiA0LjIxODc1LC0xMy40MDYyNSAzLjg2OTYyLC05LjcyMDE0IDUuOTk1NjcsLTE5LjkxOTAzIDExLjMyMjU4LC0yNi4yNzQxMSAxLjQ1ODY4LC0xLjc0MDIzIDMuODM2ODEsLTIuNDA5NSA2LjMwMjQyLC0zLjA2OTY0IGwgMy4zMTI1LC02IGMgMzMuOTM4MjQsMTMuMDI2OCA3MS45MjY2NiwxNi41MjI0NiAxMDkuODc1LDcuOTA2MjUgOC42NTY5NywtMS45NjU1NyAxNy4wMTQ0NCwtNC41MDk0NSAyNS4wOTM3NSwtNy41NjI1IDAuOTMwOTgsMS42NTEzMyAyLjY2MTEzLDQuODI1NyAzLjEyNSw1LjYyNSAyLjUwNTU5LDAuODE1MTggNS4yNDA0NCwxLjIzNjE0IDcuNDY4NzUsNC41MzEyNSAzLjk4NTM5LDYuODA4OTggNi43MTA5LDE0Ljg2NDE2IDEwLjAzMTI1LDI0LjU5Mzc1IDEuNDU3MzgsNC41OTExMSAyLjE3NzYyLDguNjU5MzMgNC4yNSwxMy40MDYyNSAwLjQ3MjM0LDEuMDgxOTUgMS4yNTYsMi42MDQ4NiAxLjgxMjUsMy43NSAzLjg5NDgyLDguMDg0ODQgMTIuOTQyMTIsMTEuNzg2NjcgMjAuMjE4NzUsOC4yODEyNSA3LjIxOTUsLTMuNDc3OSA5Ljk3OTc0LC0xMi43Mzk5IDYuMjE4NzUsLTIwLjc4MTI1IC0wLjU1ODg5LC0xLjE1ODE0IC0xLjMyNzMsLTIuODQxNjQgLTEuOTA2MjUsLTMuOTM3NSAtMi40MTk0NiwtNC41Nzk3NiAtNS4xNjI3LC03LjY1NDQ4IC03Ljg0Mzc1LC0xMS42NTYyNSAtNS41MzcyMSwtOC42NjE5MiAtMTAuMTI5NjgsLTE1Ljg1NzcgLTEyLjk2ODc1LC0yMy4yMTg3NSAtMS4xODcxMSwtMy43OTY1NyAwLjIwMDI4LC02LjE1Nzc0IDEuMTI1LC04LjYyNSAtMC41NTM3OCwtMC42MzQ3NyAtMS43Mzg4MSwtNC4yMjAwOSAtMi40Mzc1LC01LjkwNjI1IDQwLjQ1NzQsLTIzLjg4ODE2IDcwLjI5ODU2LC02Mi4wMjEyOSA4NC4zMTI1LC0xMDYuMDYyNSAxLjg5MjQsMC4yOTc0MiA1LjE4MTU0LDAuODc5MzYgNi4yNSwxLjA5Mzc1IDIuMTk5NTQsLTEuNDUwNyA0LjIyMTk0LC0zLjM0MzUyIDguMTg3NSwtMy4wMzEyNSA3LjgwODMyLDEuMTI5MzcgMTUuODIyODgsNC4wMjk3MyAyNS41LDcuNSA0LjQ5ODE1LDEuNzIzMDYgOC4xMjE2LDMuNzIzMTMgMTMuMTI1LDUuMDYyNSAxLjA1NzQ5LDAuMjgzMDkgMi41NzIzOCwwLjU0NzIgMy43ODEyNSwwLjgxMjUgMC4wOTcyLDAuMDIzOCAwLjE4MzMsMC4wNzE0IDAuMjgxMjUsMC4wOTM3IDAuMDY1MywwLjAxNDYgMC4xNTYxNSwwLjAxNjkgMC4yMTg3NSwwLjAzMTIgOC42NzIzNiwxLjg2Njk1IDE3LjA5Mzg0LC0yLjg3ODcxIDE4Ljg3NSwtMTAuNjg3NSAxLjc4MDc0LC03LjgwNjk2IC0zLjc1NDMsLTE1LjczMjAxIC0xMi4zNzUsLTE3LjgxMjUgLTEuMjUzOTMsLTAuMjg1MTMgLTMuMDMyMjUsLTAuNzY5MzggLTQuMjUsLTEgLTUuMDg5MTIsLTAuOTYzNzggLTkuMjMwOTIsLTAuNzI2MSAtMTQuMDMxMjUsLTEuMTI1IC0xMC4yMjQ1NiwtMS4wNzEzOCAtMTguNjkzNSwtMS45NDI2OSAtMjYuMjE4NzUsLTQuMzEyNSAtMy4wNjgyNiwtMS4xOTAyOCAtNS4yNTEwMywtNC44NDEyNCAtNi4zMTI1NSwtNi4zNDM3NSBsIC01LjkwNjI1LC0xLjcxODc1IGMgMy4wNjIyNiwtMjIuMTU0NDIgMi4yMzY1NSwtNDUuMjExMzQgLTMuMDYyNSwtNjguMjgxMjUgLTUuMzQ4MzksLTIzLjI4NDcxIC0xNC44MDAzNywtNDQuNTgwODQgLTI3LjQwNjI1LC02My4zNDM3NSAxLjUxNTA1LC0xLjM3NzI5IDQuMzc2MTksLTMuOTEwOTEgNS4xODc1LC00LjY1NjI1IDAuMjM3MTYsLTIuNjI0MTcgMC4wMzM0LC01LjM3NTUzIDIuNzUsLTguMjgxMjUgNS43NTEzNCwtNS40MDA2OSAxMy4wMDMyOSwtOS44Nzg5OCAyMS43NSwtMTUuMjgxMjUgNC4xNTE2NywtMi40NDI1MiA3Ljk4OTU0LC00LjAxNjk4IDEyLjE1NjI1LC03LjA5Mzc1IDAuOTQyMjUsLTAuNjk1NzYgMi4yMjg5LC0xLjc5NzU5IDMuMjE4NzUsLTIuNTkzNzUgNy4wMTUzOCwtNS41OTYzMyA4LjYzMDU4LC0xNS4yNDg0MiAzLjU5Mzc1LC0yMS41NjI1IC01LjAzNjgzLC02LjMxNDA4IC0xNC43OTcxMiwtNi45MDg4MyAtMjEuODEyNSwtMS4zMTI1IC0wLjk5ODU2LDAuNzkwODUgLTIuMzUzNTMsMS44MjI1MiAtMy4yNSwyLjU5Mzc1IC0zLjkyNjUsMy4zNzc5NiAtNi4zNTE0NSw2LjcxNDM5IC05LjY1NjI1LDEwLjIxODc1IC03LjIxMjQ5LDcuMzI1OTUgLTEzLjE3NDA3LDEzLjQzNzc3IC0xOS43MTg3NSwxNy44NDM3NSAtMi44MzYwMSwxLjY1MTA2IC02Ljk4OTk2LDEuMDc5NzggLTguODc1MDUsMC45Njg3NSBsIC01LjU2MjUsMy45Njg3NSBjIC0zMS43MTg4LC0zMy4yNjA1NyAtNzQuOTA0NjYsLTU0LjUyNTQ2IC0xMjEuNDA2MDUsLTU4LjY1NjMgLTAuMTMwMDYsLTEuOTQ4NzIgLTAuMzAwNDUsLTUuNDcxMTcgLTAuMzQzNzUsLTYuNTMxMjUgLTEuOTAzNzEsLTEuODIxNjUgLTQuMjAzNDIsLTMuMzc2ODYgLTQuNzgxMjUsLTcuMzEyNSAtMC42MzYxNywtNy44NjM4OSAwLjQyNTk3LC0xNi4zMjQ1OSAxLjY1NjI1LC0yNi41MzEyNSAwLjY3OTEsLTQuNzY4NzYgMS44MDczOCwtOC43MzAyNSAyLC0xMy45MDYyNSAwLjA0MzgsLTEuMTc2NjMgLTAuMDI2NSwtMi44ODQwMSAtMC4wMzEyLC00LjE1NjI1IC05LjZlLTQsLTguOTc0MDkgLTYuNTQ4MDQsLTE2LjI1MDgyIC0xNC42MjUsLTE2LjI1IHogbSAtMTguMzEyNSwxMTMuNDM3NSAtNC4zNDM3NSw3Ni43MTg3NSAtMC4zMTI1LDAuMTU2MjUgYyAtMC4yOTEzNCw2Ljg2MzM1IC01LjkzOTk2LDEyLjM0Mzc1IC0xMi44NzUsMTIuMzQzNzUgLTIuODQwODEsMCAtNS40NjI5NCwtMC45MTIyOSAtNy41OTM3NSwtMi40Njg3NSBsIC0wLjEyNSwwLjA2MjUgLTYyLjkwNjI1LC00NC41OTM3NSBjIDE5LjMzMzY1LC0xOS4wMTExNSA0NC4wNjI5MSwtMzMuMDYwMzkgNzIuNTYyNSwtMzkuNTMxMjUgNS4yMDU5OSwtMS4xODIwMyAxMC40MDk2NiwtMi4wNTkxIDE1LjU5Mzc1LC0yLjY4NzUgeiBtIDM2LjY1NjI1LDAgYyAzMy4yNzM0Nyw0LjA5MjMyIDY0LjA0NTAxLDE5LjE1ODgyIDg3LjYyNSw0Mi4yNSBsIC02Mi41LDQ0LjMxMjUgLTAuMjE4NzUsLTAuMDkzNyBjIC01LjU0NzQ1LDQuMDUxNjkgLTEzLjM2MzQzLDMuMDQ2MzkgLTE3LjY4NzUsLTIuMzc1IC0xLjc3MTMyLC0yLjIyMDk2IC0yLjcwMDcyLC00LjgzMjM5IC0yLjgxMjUsLTcuNDY4NzUgbCAtMC4wNjI1LC0wLjAzMTIgeiBtIC0xNDcuNjI1LDcwLjg3NSA1Ny40Mzc1LDUxLjM3NSAtMC4wNjI1LDAuMzEyNSBjIDUuMTg0MzcsNC41MDY5NyA1Ljk0ODg4LDEyLjMyNzk0IDEuNjI1LDE3Ljc1IC0xLjc3MTIsMi4yMjEwNSAtNC4xNDIwOCwzLjcxMDc0IC02LjY4NzUsNC40MDYyNSBsIC0wLjA2MjUsMC4yNSAtNzMuNjI1LDIxLjI1IGMgLTMuNzQ3MjgsLTM0LjI2NTE3IDQuMzI4NTUsLTY3LjU3MzY0IDIxLjM3NSwtOTUuMzQzNzUgeiBtIDI1OC4xNTYyNSwwLjAzMTIgYyA4LjUzNDEsMTMuODMyNTYgMTQuOTk2NTUsMjkuMjgyMTQgMTguODQzNzUsNDYuMDMxMjUgMy44MDEwNiwxNi41NDgyOCA0Ljc1NDk5LDMzLjA2Njk3IDMuMTg3NSw0OS4wMzEyNSBsIC03NCwtMjEuMzEyNSAtMC4wNjI1LC0wLjMxMjUgYyAtNi42MjY1LC0xLjgxMTA0IC0xMC42OTg5MywtOC41NTE2MiAtOS4xNTYyNSwtMTUuMzEyNSAwLjYzMjAzLC0yLjc2OTYyIDIuMTAyMjIsLTUuMTEyNjQgNC4wOTM3NSwtNi44NDM3NSBsIC0wLjAzMTIsLTAuMTU2MjUgNTcuMTI1LC01MS4xMjUgeiBtIC0xNDAuNjU2MjUsNTUuMzEyNSAyMy41MzEyNSwwIDE0LjYyNSwxOC4yODEyNSAtNS4yNSwyMi44MTI1IC0yMS4xMjUsMTAuMTU2MjUgLTIxLjE4NzUsLTEwLjE4NzUgLTUuMjUsLTIyLjgxMjUgeiBtIDc1LjQzNzUsNjIuNTYyNSBjIDAuOTk5OTcsLTAuMDUwNSAxLjk5NTU4LDAuMDM5NiAyLjk2ODc1LDAuMjE4NzUgbCAwLjEyNSwtMC4xNTYyNSA3Ni4xNTYyNSwxMi44NzUgYyAtMTEuMTQ1NSwzMS4zMTMxIC0zMi40NzI4MSw1OC40NDAxOCAtNjAuOTY4NzUsNzYuNTkzNzUgbCAtMjkuNTYyNSwtNzEuNDA2MjUgMC4wOTM3LC0wLjEyNSBjIC0yLjcxNTYxLC02LjMwOTk5IDAuMDAyLC0xMy43MDk1NiA2LjI1LC0xNi43MTg3NSAxLjU5OTY1LC0wLjc3MDQxIDMuMjcwODksLTEuMTk3MDEgNC45Mzc1LC0xLjI4MTI1IHogbSAtMTI3LjkwNjI1LDAuMzEyNSBjIDUuODExNzQsMC4wODE1IDExLjAyNDYyLDQuMTE1MjUgMTIuMzc1LDEwLjAzMTI1IDAuNjMyMTksMi43Njk1OCAwLjMyNDUsNS41MTM3NSAtMC43MTg3NSw3LjkzNzUgbCAwLjIxODc1LDAuMjgxMjUgLTI5LjI1LDcwLjY4NzUgYyAtMjcuMzQ3MTYsLTE3LjU0ODYgLTQ5LjEyOTI3LC00My44MjQwMyAtNjAuNzgxMjUsLTc2LjA2MjQ1IGwgNzUuNSwtMTIuODEyNSAwLjEyNSwwLjE1NjI1IGMgMC44NDQ1MSwtMC4xNTU0MSAxLjcwMSwtMC4yMzA0IDIuNTMxMjUsLTAuMjE4NzUgeiBtIDYzLjc4MTI1LDMwLjk2ODggYyAyLjAyNDQ1LC0wLjA3NDQgNC4wNzg2NSwwLjM0MDk4IDYuMDMxMjUsMS4yODEyNSAyLjU1OTUxLDEuMjMyNTMgNC41MzY3MywzLjE3MzE5IDUuNzgxMjUsNS41IGwgMC4yODEyNSwwIDM3LjIxODc1LDY3LjI1IGMgLTQuODMwMjksMS42MTkyMyAtOS43OTYwOSwzLjAwMzA4IC0xNC44NzUsNC4xNTYyNSAtMjguNDY0NTMsNi40NjI5IC01Ni44Mzg2Miw0LjUwNDY3IC04Mi41MzEyNSwtNC4yNSBsIDM3LjEyNSwtNjcuMTI1IDAuMDYyNSwwIGMgMi4yMjc2NywtNC4xNjQ0MSA2LjQ1MjQ3LC02LjY0ODg3IDEwLjkwNjI1LC02LjgxMjUgeiIKICAgICAgICAgc3R5bGU9ImZvbnQtc2l6ZTptZWRpdW07Zm9udC1zdHlsZTpub3JtYWw7Zm9udC12YXJpYW50Om5vcm1hbDtmb250LXdlaWdodDpub3JtYWw7Zm9udC1zdHJldGNoOm5vcm1hbDt0ZXh0LWluZGVudDowO3RleHQtYWxpZ246c3RhcnQ7dGV4dC1kZWNvcmF0aW9uOm5vbmU7bGluZS1oZWlnaHQ6bm9ybWFsO2xldHRlci1zcGFjaW5nOm5vcm1hbDt3b3JkLXNwYWNpbmc6bm9ybWFsO3RleHQtdHJhbnNmb3JtOm5vbmU7ZGlyZWN0aW9uOmx0cjtibG9jay1wcm9ncmVzc2lvbjp0Yjt3cml0aW5nLW1vZGU6bHItdGI7dGV4dC1hbmNob3I6c3RhcnQ7YmFzZWxpbmUtc2hpZnQ6YmFzZWxpbmU7Y29sb3I6IzAwMDAwMDtmaWxsOiNmZmZmZmY7ZmlsbC1vcGFjaXR5OjE7c3Ryb2tlOiNmZmZmZmY7c3Ryb2tlLXdpZHRoOjAuMjU7c3Ryb2tlLW1pdGVybGltaXQ6NDtzdHJva2Utb3BhY2l0eToxO3N0cm9rZS1kYXNoYXJyYXk6bm9uZTttYXJrZXI6bm9uZTt2aXNpYmlsaXR5OnZpc2libGU7ZGlzcGxheTppbmxpbmU7b3ZlcmZsb3c6dmlzaWJsZTtlbmFibGUtYmFja2dyb3VuZDphY2N1bXVsYXRlO2ZvbnQtZmFtaWx5OlNhbnM7LWlua3NjYXBlLWZvbnQtc3BlY2lmaWNhdGlvbjpTYW5zIgogICAgICAgICBzb2RpcG9kaTpub2RldHlwZXM9ImNjY2NjY2Njc2NjY2NzY3NzY2NzY2NjY2NjY2NzY2Njc2NjY2NjY2NjY2NjY2Njc2NjY3Njc2Njc2NjY2NzY3Njc2NjY2NjY2Njc2NjY3Njc2NjY2NzY2NjY3Njc2NzY2NjY2NjY2NjY2NjY2Njc2NjY3NjY2NjY2NjY2NjY2NzY2NjY2NzY2NjY2NjY2NjY2NjY2NjY2NjY2NjY2NzY2Njc2NjY2NjY2NjY3NjY2NzY2NjYyIKICAgICAgICAgaW5rc2NhcGU6ZXhwb3J0LWZpbGVuYW1lPSIuL3BhdGgzMDU5LnBuZyIKICAgICAgICAgaW5rc2NhcGU6ZXhwb3J0LXhkcGk9IjI1MC41NSIKICAgICAgICAgaW5rc2NhcGU6ZXhwb3J0LXlkcGk9IjI1MC41NSIgLz4KICAgIDwvZz4KICA8L2c+Cjwvc3ZnPgo=">
            <a:extLst>
              <a:ext uri="{FF2B5EF4-FFF2-40B4-BE49-F238E27FC236}">
                <a16:creationId xmlns:a16="http://schemas.microsoft.com/office/drawing/2014/main" id="{0DC1119F-01E2-4156-BD2C-7097212BF6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0577" y="2419349"/>
            <a:ext cx="1793823" cy="179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B0C003D-E2EC-4262-9D7D-3F1927FF3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1651090"/>
            <a:ext cx="23050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Http host and path based routing</a:t>
            </a:r>
          </a:p>
          <a:p>
            <a:pPr lvl="1"/>
            <a:r>
              <a:rPr lang="en-US" sz="1300" dirty="0"/>
              <a:t>Implemented by an Ingress Controller</a:t>
            </a:r>
          </a:p>
          <a:p>
            <a:pPr lvl="1"/>
            <a:endParaRPr lang="en-US" sz="145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75E960B0-E6B0-49FD-AC7D-4BE106B2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98" y="232600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75EA2-DC9C-4E75-A12B-185A2D6F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76" y="3871808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CD628-2AFB-446D-BC44-134BA3572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0" y="3871808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D4094-9B5D-4AA1-8A55-6F1E2B76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98" y="3871808"/>
            <a:ext cx="1219200" cy="1219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6171C-A587-4972-8B6B-FCB1FF04367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964998" y="3545205"/>
            <a:ext cx="1234122" cy="32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88605-3526-41EE-BB82-E07898B3A39D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964998" y="3545205"/>
            <a:ext cx="0" cy="32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DB5FF8-6B07-4572-950B-7CF27E20790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5730876" y="3545205"/>
            <a:ext cx="1234122" cy="32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outdoor, clipart&#10;&#10;Description automatically generated">
            <a:extLst>
              <a:ext uri="{FF2B5EF4-FFF2-40B4-BE49-F238E27FC236}">
                <a16:creationId xmlns:a16="http://schemas.microsoft.com/office/drawing/2014/main" id="{C8A4634F-F02C-490E-A3F2-D1A543652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59" y="762000"/>
            <a:ext cx="1219200" cy="1219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A45CD1-9879-4618-8C77-A0A45693617F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6964998" y="1981200"/>
            <a:ext cx="7461" cy="34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outdoor, clipart&#10;&#10;Description automatically generated">
            <a:extLst>
              <a:ext uri="{FF2B5EF4-FFF2-40B4-BE49-F238E27FC236}">
                <a16:creationId xmlns:a16="http://schemas.microsoft.com/office/drawing/2014/main" id="{6A011A90-25E0-4485-867A-F34C4AA2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79" y="794385"/>
            <a:ext cx="1219200" cy="1219200"/>
          </a:xfrm>
          <a:prstGeom prst="rect">
            <a:avLst/>
          </a:prstGeom>
        </p:spPr>
      </p:pic>
      <p:pic>
        <p:nvPicPr>
          <p:cNvPr id="19" name="Picture 18" descr="A picture containing outdoor, clipart&#10;&#10;Description automatically generated">
            <a:extLst>
              <a:ext uri="{FF2B5EF4-FFF2-40B4-BE49-F238E27FC236}">
                <a16:creationId xmlns:a16="http://schemas.microsoft.com/office/drawing/2014/main" id="{779D84EB-8B6A-4BAD-925F-05611C7FE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578" y="794385"/>
            <a:ext cx="1219200" cy="12192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C48182-E5CD-4C44-BF0C-9581331F7748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5532279" y="2013585"/>
            <a:ext cx="1432719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FFDD20-9876-43B0-9B16-D38E25012628}"/>
              </a:ext>
            </a:extLst>
          </p:cNvPr>
          <p:cNvCxnSpPr>
            <a:cxnSpLocks/>
            <a:stCxn id="19" idx="2"/>
            <a:endCxn id="5" idx="0"/>
          </p:cNvCxnSpPr>
          <p:nvPr/>
        </p:nvCxnSpPr>
        <p:spPr>
          <a:xfrm flipH="1">
            <a:off x="6964998" y="2013585"/>
            <a:ext cx="1440180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and 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Key/Value Pairs on API Objects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75E960B0-E6B0-49FD-AC7D-4BE106B2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58" y="134302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75EA2-DC9C-4E75-A12B-185A2D6F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36" y="3109808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CD628-2AFB-446D-BC44-134BA357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3109808"/>
            <a:ext cx="1219200" cy="1219200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D4094-9B5D-4AA1-8A55-6F1E2B76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58" y="3109808"/>
            <a:ext cx="1219200" cy="1219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6171C-A587-4972-8B6B-FCB1FF04367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187758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88605-3526-41EE-BB82-E07898B3A39D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187758" y="2562225"/>
            <a:ext cx="0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DB5FF8-6B07-4572-950B-7CF27E20790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953636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C3EC02-8BDE-49EB-B153-1637FDA8CBF4}"/>
              </a:ext>
            </a:extLst>
          </p:cNvPr>
          <p:cNvSpPr txBox="1">
            <a:spLocks/>
          </p:cNvSpPr>
          <p:nvPr/>
        </p:nvSpPr>
        <p:spPr>
          <a:xfrm>
            <a:off x="6707664" y="1605707"/>
            <a:ext cx="1460976" cy="310619"/>
          </a:xfrm>
        </p:spPr>
        <p:txBody>
          <a:bodyPr>
            <a:normAutofit lnSpcReduction="1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app=</a:t>
            </a:r>
            <a:r>
              <a:rPr lang="en-US" sz="1600" dirty="0" err="1"/>
              <a:t>myapp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98C059-FC95-44E6-B01F-7F8616E439CC}"/>
              </a:ext>
            </a:extLst>
          </p:cNvPr>
          <p:cNvSpPr txBox="1">
            <a:spLocks/>
          </p:cNvSpPr>
          <p:nvPr/>
        </p:nvSpPr>
        <p:spPr>
          <a:xfrm>
            <a:off x="5607249" y="4360388"/>
            <a:ext cx="1161018" cy="310619"/>
          </a:xfrm>
        </p:spPr>
        <p:txBody>
          <a:bodyPr>
            <a:normAutofit fontScale="77500" lnSpcReduction="2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app=</a:t>
            </a:r>
            <a:r>
              <a:rPr lang="en-US" sz="1600" dirty="0" err="1"/>
              <a:t>myapp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776738C-F8AE-45D6-9665-AD405A15A4ED}"/>
              </a:ext>
            </a:extLst>
          </p:cNvPr>
          <p:cNvSpPr txBox="1">
            <a:spLocks/>
          </p:cNvSpPr>
          <p:nvPr/>
        </p:nvSpPr>
        <p:spPr>
          <a:xfrm>
            <a:off x="4373127" y="4359540"/>
            <a:ext cx="1161018" cy="310619"/>
          </a:xfrm>
        </p:spPr>
        <p:txBody>
          <a:bodyPr>
            <a:normAutofit fontScale="77500" lnSpcReduction="2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app=</a:t>
            </a:r>
            <a:r>
              <a:rPr lang="en-US" sz="1600" dirty="0" err="1"/>
              <a:t>myapp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0328C0-0C47-434D-BDA0-B604AD94D5C4}"/>
              </a:ext>
            </a:extLst>
          </p:cNvPr>
          <p:cNvSpPr txBox="1">
            <a:spLocks/>
          </p:cNvSpPr>
          <p:nvPr/>
        </p:nvSpPr>
        <p:spPr>
          <a:xfrm>
            <a:off x="6841371" y="4359540"/>
            <a:ext cx="1161018" cy="310619"/>
          </a:xfrm>
        </p:spPr>
        <p:txBody>
          <a:bodyPr>
            <a:normAutofit fontScale="77500" lnSpcReduction="2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app=</a:t>
            </a:r>
            <a:r>
              <a:rPr lang="en-US" sz="1600" dirty="0" err="1"/>
              <a:t>myapp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21157DD-95AF-4E82-A875-C3D24B77DFF0}"/>
              </a:ext>
            </a:extLst>
          </p:cNvPr>
          <p:cNvSpPr txBox="1">
            <a:spLocks/>
          </p:cNvSpPr>
          <p:nvPr/>
        </p:nvSpPr>
        <p:spPr>
          <a:xfrm>
            <a:off x="4373127" y="4585021"/>
            <a:ext cx="1161018" cy="310619"/>
          </a:xfrm>
        </p:spPr>
        <p:txBody>
          <a:bodyPr>
            <a:normAutofit fontScale="85000" lnSpcReduction="1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Version=v1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D3D6783-6C9A-49B2-8CBA-85BD35E4032E}"/>
              </a:ext>
            </a:extLst>
          </p:cNvPr>
          <p:cNvSpPr txBox="1">
            <a:spLocks/>
          </p:cNvSpPr>
          <p:nvPr/>
        </p:nvSpPr>
        <p:spPr>
          <a:xfrm>
            <a:off x="5615385" y="4585021"/>
            <a:ext cx="1161018" cy="310619"/>
          </a:xfrm>
        </p:spPr>
        <p:txBody>
          <a:bodyPr>
            <a:normAutofit fontScale="85000" lnSpcReduction="1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Version=v1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4F8FB51-DD09-4A1A-B826-4FCFB0A38B05}"/>
              </a:ext>
            </a:extLst>
          </p:cNvPr>
          <p:cNvSpPr txBox="1">
            <a:spLocks/>
          </p:cNvSpPr>
          <p:nvPr/>
        </p:nvSpPr>
        <p:spPr>
          <a:xfrm>
            <a:off x="6857643" y="4577192"/>
            <a:ext cx="1161018" cy="310619"/>
          </a:xfrm>
        </p:spPr>
        <p:txBody>
          <a:bodyPr>
            <a:normAutofit fontScale="85000" lnSpcReduction="10000"/>
          </a:bodyPr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Version=v2</a:t>
            </a:r>
            <a:endParaRPr lang="en-US" sz="1450" dirty="0"/>
          </a:p>
          <a:p>
            <a:pPr lvl="1"/>
            <a:endParaRPr lang="en-US" sz="1450" dirty="0"/>
          </a:p>
          <a:p>
            <a:pPr marL="0" indent="0"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81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r>
              <a:rPr lang="en-US" dirty="0"/>
              <a:t> &amp; 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>
            <a:normAutofit/>
          </a:bodyPr>
          <a:lstStyle/>
          <a:p>
            <a:r>
              <a:rPr lang="en-US" sz="1600" dirty="0"/>
              <a:t>Configuration Data</a:t>
            </a:r>
          </a:p>
          <a:p>
            <a:pPr lvl="1"/>
            <a:r>
              <a:rPr lang="en-US" sz="1300" dirty="0"/>
              <a:t>Secrets are not encrypted, base64 encoded</a:t>
            </a:r>
          </a:p>
          <a:p>
            <a:pPr lvl="1"/>
            <a:r>
              <a:rPr lang="en-US" sz="1300" dirty="0" err="1"/>
              <a:t>ConfigMaps</a:t>
            </a:r>
            <a:r>
              <a:rPr lang="en-US" sz="1300" dirty="0"/>
              <a:t> are </a:t>
            </a:r>
            <a:r>
              <a:rPr lang="en-US" sz="1300" dirty="0" err="1"/>
              <a:t>PlainText</a:t>
            </a:r>
            <a:endParaRPr lang="en-US" sz="1300" dirty="0"/>
          </a:p>
          <a:p>
            <a:pPr lvl="1"/>
            <a:endParaRPr lang="en-US" sz="145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picture containing object, first-aid kit&#10;&#10;Description automatically generated">
            <a:extLst>
              <a:ext uri="{FF2B5EF4-FFF2-40B4-BE49-F238E27FC236}">
                <a16:creationId xmlns:a16="http://schemas.microsoft.com/office/drawing/2014/main" id="{75E960B0-E6B0-49FD-AC7D-4BE106B2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58" y="1343025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75EA2-DC9C-4E75-A12B-185A2D6F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36" y="3109808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CD628-2AFB-446D-BC44-134BA357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3109808"/>
            <a:ext cx="12192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D4094-9B5D-4AA1-8A55-6F1E2B76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58" y="3109808"/>
            <a:ext cx="1219200" cy="1219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6171C-A587-4972-8B6B-FCB1FF04367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6187758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D88605-3526-41EE-BB82-E07898B3A39D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187758" y="2562225"/>
            <a:ext cx="0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DB5FF8-6B07-4572-950B-7CF27E20790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953636" y="2562225"/>
            <a:ext cx="1234122" cy="54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/>
          <a:lstStyle/>
          <a:p>
            <a:r>
              <a:rPr lang="en-US" sz="2000" dirty="0"/>
              <a:t>Helm helps you manage </a:t>
            </a:r>
            <a:r>
              <a:rPr lang="en-US" sz="2000" dirty="0" err="1"/>
              <a:t>Kuberentes</a:t>
            </a:r>
            <a:r>
              <a:rPr lang="en-US" sz="2000" dirty="0"/>
              <a:t>-based applications via charts</a:t>
            </a:r>
          </a:p>
          <a:p>
            <a:r>
              <a:rPr lang="en-US" sz="2000" dirty="0"/>
              <a:t>Features</a:t>
            </a:r>
          </a:p>
          <a:p>
            <a:pPr lvl="1"/>
            <a:r>
              <a:rPr lang="en-US" sz="1600" dirty="0"/>
              <a:t>Install</a:t>
            </a:r>
          </a:p>
          <a:p>
            <a:pPr lvl="1"/>
            <a:r>
              <a:rPr lang="en-US" sz="1600" dirty="0"/>
              <a:t>Upgrade</a:t>
            </a:r>
          </a:p>
          <a:p>
            <a:pPr lvl="1"/>
            <a:r>
              <a:rPr lang="en-US" sz="1600" dirty="0"/>
              <a:t>Rollback</a:t>
            </a:r>
          </a:p>
          <a:p>
            <a:pPr lvl="1"/>
            <a:r>
              <a:rPr lang="en-US" sz="1600" dirty="0"/>
              <a:t>Delete</a:t>
            </a:r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791D677-0B25-49D9-AE1D-6CDF0AA8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66" y="1821657"/>
            <a:ext cx="2032165" cy="20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8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/>
          <a:lstStyle/>
          <a:p>
            <a:r>
              <a:rPr lang="en-US" sz="1400" dirty="0"/>
              <a:t>Helm uses Tiller to </a:t>
            </a:r>
            <a:r>
              <a:rPr lang="en-US" sz="1400" dirty="0" err="1"/>
              <a:t>manange</a:t>
            </a:r>
            <a:r>
              <a:rPr lang="en-US" sz="1400" dirty="0"/>
              <a:t> Kubernetes application via Charts</a:t>
            </a:r>
          </a:p>
          <a:p>
            <a:r>
              <a:rPr lang="en-US" sz="1400" dirty="0"/>
              <a:t>Charts include</a:t>
            </a:r>
          </a:p>
          <a:p>
            <a:pPr lvl="1"/>
            <a:r>
              <a:rPr lang="en-US" sz="1100" dirty="0"/>
              <a:t>Kubernetes API </a:t>
            </a:r>
            <a:r>
              <a:rPr lang="en-US" sz="1100" dirty="0" err="1"/>
              <a:t>Definiton</a:t>
            </a:r>
            <a:r>
              <a:rPr lang="en-US" sz="1100" dirty="0"/>
              <a:t> templates for the application</a:t>
            </a:r>
          </a:p>
          <a:p>
            <a:pPr lvl="1"/>
            <a:r>
              <a:rPr lang="en-US" sz="1100" dirty="0"/>
              <a:t>Configurable Values</a:t>
            </a:r>
          </a:p>
          <a:p>
            <a:pPr lvl="1"/>
            <a:r>
              <a:rPr lang="en-US" sz="1100" dirty="0"/>
              <a:t>Chart metadata for publishing</a:t>
            </a:r>
          </a:p>
          <a:p>
            <a:pPr lvl="1"/>
            <a:r>
              <a:rPr lang="en-US" sz="1100" dirty="0">
                <a:hlinkClick r:id="rId2"/>
              </a:rPr>
              <a:t>https://helm.sh</a:t>
            </a:r>
            <a:endParaRPr lang="en-US" sz="1100" dirty="0"/>
          </a:p>
          <a:p>
            <a:pPr lvl="1"/>
            <a:endParaRPr lang="en-US" sz="1100" dirty="0"/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791D677-0B25-49D9-AE1D-6CDF0AA8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66" y="1821657"/>
            <a:ext cx="2032165" cy="203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26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/>
          <a:lstStyle/>
          <a:p>
            <a:r>
              <a:rPr lang="en-US" sz="1600" dirty="0"/>
              <a:t>Draft extends Helm to help you bootstrap configuration for Kubernetes based applications.</a:t>
            </a:r>
          </a:p>
          <a:p>
            <a:r>
              <a:rPr lang="en-US" sz="1600" dirty="0"/>
              <a:t>Features</a:t>
            </a:r>
          </a:p>
          <a:p>
            <a:pPr lvl="1"/>
            <a:r>
              <a:rPr lang="en-US" sz="1200" dirty="0"/>
              <a:t>Create</a:t>
            </a:r>
          </a:p>
          <a:p>
            <a:pPr lvl="1"/>
            <a:r>
              <a:rPr lang="en-US" sz="1200" dirty="0"/>
              <a:t>Upgrade</a:t>
            </a:r>
          </a:p>
          <a:p>
            <a:pPr lvl="1"/>
            <a:r>
              <a:rPr lang="en-US" sz="1200" dirty="0"/>
              <a:t>Connect</a:t>
            </a:r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0" name="Picture 2" descr="https://draft.sh/assets/images/draft-sm.png">
            <a:extLst>
              <a:ext uri="{FF2B5EF4-FFF2-40B4-BE49-F238E27FC236}">
                <a16:creationId xmlns:a16="http://schemas.microsoft.com/office/drawing/2014/main" id="{A21DA80B-CC12-42A3-9C44-17EFE827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43" y="2367558"/>
            <a:ext cx="2699780" cy="17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D20F-54ED-4DD2-8D1E-F569B9B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Draft?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A5D6-EF28-4266-ADC2-A05E0F0F8B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2625"/>
            <a:ext cx="6618288" cy="2562225"/>
          </a:xfrm>
        </p:spPr>
        <p:txBody>
          <a:bodyPr/>
          <a:lstStyle/>
          <a:p>
            <a:r>
              <a:rPr lang="en-US" sz="1600" dirty="0"/>
              <a:t>Draft uses Packs to author charts based on code scanning heuristics.</a:t>
            </a:r>
          </a:p>
          <a:p>
            <a:r>
              <a:rPr lang="en-US" sz="1600" dirty="0"/>
              <a:t>Draft supports</a:t>
            </a:r>
          </a:p>
          <a:p>
            <a:pPr lvl="1"/>
            <a:r>
              <a:rPr lang="en-US" sz="1200" dirty="0"/>
              <a:t>Java</a:t>
            </a:r>
          </a:p>
          <a:p>
            <a:pPr lvl="1"/>
            <a:r>
              <a:rPr lang="en-US" sz="1200" dirty="0"/>
              <a:t>Node</a:t>
            </a:r>
          </a:p>
          <a:p>
            <a:pPr lvl="1"/>
            <a:r>
              <a:rPr lang="en-US" sz="1200" dirty="0" err="1"/>
              <a:t>DotNet</a:t>
            </a:r>
            <a:r>
              <a:rPr lang="en-US" sz="1200" dirty="0"/>
              <a:t> (Core)</a:t>
            </a:r>
          </a:p>
          <a:p>
            <a:pPr lvl="1"/>
            <a:r>
              <a:rPr lang="en-US" sz="1200" dirty="0"/>
              <a:t>Go</a:t>
            </a:r>
          </a:p>
          <a:p>
            <a:pPr lvl="1"/>
            <a:r>
              <a:rPr lang="en-US" sz="1200" dirty="0"/>
              <a:t>And more</a:t>
            </a:r>
          </a:p>
          <a:p>
            <a:endParaRPr lang="en-US" sz="1600" dirty="0"/>
          </a:p>
        </p:txBody>
      </p:sp>
      <p:sp>
        <p:nvSpPr>
          <p:cNvPr id="4" name="AutoShape 2" descr="Image result for helm">
            <a:extLst>
              <a:ext uri="{FF2B5EF4-FFF2-40B4-BE49-F238E27FC236}">
                <a16:creationId xmlns:a16="http://schemas.microsoft.com/office/drawing/2014/main" id="{55EE8A0F-C1EA-4682-B3F5-F9946D3959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050" name="Picture 2" descr="https://draft.sh/assets/images/draft-sm.png">
            <a:extLst>
              <a:ext uri="{FF2B5EF4-FFF2-40B4-BE49-F238E27FC236}">
                <a16:creationId xmlns:a16="http://schemas.microsoft.com/office/drawing/2014/main" id="{A21DA80B-CC12-42A3-9C44-17EFE827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43" y="2367558"/>
            <a:ext cx="2699780" cy="17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17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FFC7-4635-47B6-A267-C1FF8FCE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0CED-6E70-446B-A32F-E06213DECA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952625"/>
            <a:ext cx="9144000" cy="2562225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https://morehuman.software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https://github.com/JasonvanBrackel/dotnet-containerization-with-k8s-helm-draft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8586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CDF0-BB49-234A-9746-CD73F1E5B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847FB-412A-FC49-B6C5-53E880D74D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5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3F42-854D-6E41-A4F1-61CA4E65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83C64-DCBD-6C49-9534-7A49B35B7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Helm</a:t>
            </a:r>
          </a:p>
          <a:p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3992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on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1500" dirty="0" err="1"/>
              <a:t>DockerCon</a:t>
            </a:r>
            <a:r>
              <a:rPr lang="en-US" sz="1500" dirty="0"/>
              <a:t> 16: Windows Server &amp; Docker - The Internals Behind Bringing Docker &amp; Containers to Windows - Black Belt</a:t>
            </a:r>
          </a:p>
          <a:p>
            <a:pPr marL="0" indent="0">
              <a:buNone/>
            </a:pPr>
            <a:r>
              <a:rPr lang="en-US" sz="900" b="1" dirty="0">
                <a:hlinkClick r:id="rId2"/>
              </a:rPr>
              <a:t>https://channel9.msdn.com/Blogs/containers/DockerCon-16-Windows-Server-Docker-The-Internals-Behind-Bringing-Docker-Containers-to-Windows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0439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66215" y="1754058"/>
            <a:ext cx="3617913" cy="4333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VMs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656534" y="1754059"/>
            <a:ext cx="3619500" cy="4333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Containers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6217" y="4414802"/>
            <a:ext cx="3164747" cy="4467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217" y="3953050"/>
            <a:ext cx="3164747" cy="4467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Hypervisor (Type 1)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994842" y="3040995"/>
            <a:ext cx="907496" cy="918346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Server Guest OS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3123468" y="3040995"/>
            <a:ext cx="907496" cy="918346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Server Guest OS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866215" y="2688408"/>
            <a:ext cx="907496" cy="35258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1994842" y="2682117"/>
            <a:ext cx="907496" cy="35258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  <a:r>
              <a:rPr lang="en-US" sz="1350" baseline="-25000" dirty="0"/>
              <a:t>1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123468" y="2677952"/>
            <a:ext cx="907496" cy="35258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56535" y="4404346"/>
            <a:ext cx="3164747" cy="4467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56535" y="3957633"/>
            <a:ext cx="3164747" cy="44671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 (Host OS)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4656534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5090139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  <a:r>
              <a:rPr lang="en-US" sz="1350" baseline="-25000" dirty="0"/>
              <a:t>1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5523743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  <a:r>
              <a:rPr lang="en-US" sz="1350" baseline="-25000" dirty="0"/>
              <a:t>2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5957347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A</a:t>
            </a:r>
            <a:r>
              <a:rPr lang="en-US" sz="1350" baseline="-25000" dirty="0"/>
              <a:t>3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6390951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B</a:t>
            </a:r>
            <a:endParaRPr lang="en-US" sz="1350" baseline="-25000" dirty="0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6824556" y="3172747"/>
            <a:ext cx="420904" cy="78030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App B</a:t>
            </a:r>
            <a:r>
              <a:rPr lang="en-US" sz="1350" baseline="-25000" dirty="0"/>
              <a:t>1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7263664" y="3172747"/>
            <a:ext cx="420904" cy="780303"/>
          </a:xfrm>
          <a:prstGeom prst="rect">
            <a:avLst/>
          </a:prstGeom>
          <a:solidFill>
            <a:srgbClr val="00B0F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Docker</a:t>
            </a:r>
            <a:endParaRPr lang="en-US" sz="1350" baseline="-2500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BB97E8EA-A87D-4B68-AA2A-526920E4F045}"/>
              </a:ext>
            </a:extLst>
          </p:cNvPr>
          <p:cNvSpPr txBox="1">
            <a:spLocks/>
          </p:cNvSpPr>
          <p:nvPr/>
        </p:nvSpPr>
        <p:spPr>
          <a:xfrm>
            <a:off x="866215" y="3030540"/>
            <a:ext cx="907496" cy="918346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/>
              <a:t>Server Guest OS</a:t>
            </a:r>
          </a:p>
        </p:txBody>
      </p:sp>
    </p:spTree>
    <p:extLst>
      <p:ext uri="{BB962C8B-B14F-4D97-AF65-F5344CB8AC3E}">
        <p14:creationId xmlns:p14="http://schemas.microsoft.com/office/powerpoint/2010/main" val="11120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3738" y="1199406"/>
            <a:ext cx="4509302" cy="3429745"/>
          </a:xfrm>
        </p:spPr>
        <p:txBody>
          <a:bodyPr/>
          <a:lstStyle/>
          <a:p>
            <a:r>
              <a:rPr lang="en-US" dirty="0"/>
              <a:t>Hardware Virtualization</a:t>
            </a:r>
          </a:p>
          <a:p>
            <a:r>
              <a:rPr lang="en-US" dirty="0"/>
              <a:t>OS Isolation</a:t>
            </a:r>
          </a:p>
          <a:p>
            <a:r>
              <a:rPr lang="en-US" dirty="0"/>
              <a:t>Full Copy of the OS</a:t>
            </a:r>
          </a:p>
          <a:p>
            <a:r>
              <a:rPr lang="en-US" dirty="0"/>
              <a:t>Hypervisor responsible for maintaining isolation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342856" y="1199406"/>
            <a:ext cx="4997783" cy="3429745"/>
          </a:xfrm>
        </p:spPr>
        <p:txBody>
          <a:bodyPr/>
          <a:lstStyle/>
          <a:p>
            <a:r>
              <a:rPr lang="en-US" dirty="0"/>
              <a:t>OS Virtualization</a:t>
            </a:r>
          </a:p>
          <a:p>
            <a:r>
              <a:rPr lang="en-US" dirty="0" err="1"/>
              <a:t>Userspace</a:t>
            </a:r>
            <a:r>
              <a:rPr lang="en-US" dirty="0"/>
              <a:t> and Namespace Isolation</a:t>
            </a:r>
          </a:p>
          <a:p>
            <a:r>
              <a:rPr lang="en-US" dirty="0"/>
              <a:t>Enough of the OS for the Application to use </a:t>
            </a:r>
          </a:p>
          <a:p>
            <a:r>
              <a:rPr lang="en-US" dirty="0"/>
              <a:t>Docker Daemon responsible for maintaining isolation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F5F4A31-B908-4F20-9935-0FC79F49A139}"/>
              </a:ext>
            </a:extLst>
          </p:cNvPr>
          <p:cNvSpPr txBox="1">
            <a:spLocks/>
          </p:cNvSpPr>
          <p:nvPr/>
        </p:nvSpPr>
        <p:spPr>
          <a:xfrm>
            <a:off x="5340639" y="1610734"/>
            <a:ext cx="1781585" cy="433387"/>
          </a:xfrm>
        </p:spPr>
        <p:txBody>
          <a:bodyPr/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VMs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6AEEBC-C7BD-4196-8EDA-252256B0DA99}"/>
              </a:ext>
            </a:extLst>
          </p:cNvPr>
          <p:cNvSpPr txBox="1">
            <a:spLocks/>
          </p:cNvSpPr>
          <p:nvPr/>
        </p:nvSpPr>
        <p:spPr>
          <a:xfrm>
            <a:off x="1113234" y="1609277"/>
            <a:ext cx="2056686" cy="433387"/>
          </a:xfrm>
        </p:spPr>
        <p:txBody>
          <a:bodyPr/>
          <a:lstStyle>
            <a:lvl1pPr marL="85725" indent="-85725" algn="l" defTabSz="3429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0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1pPr>
            <a:lvl2pPr marL="2571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4286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75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6000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7715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9429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44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587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7325" indent="-85725" algn="l" defTabSz="342900" rtl="0" eaLnBrk="1" latinLnBrk="0" hangingPunct="1">
              <a:lnSpc>
                <a:spcPct val="90000"/>
              </a:lnSpc>
              <a:spcBef>
                <a:spcPts val="188"/>
              </a:spcBef>
              <a:buFont typeface="Arial"/>
              <a:buChar char="•"/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7132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E406-6B29-45EA-A97C-A318EB2B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Don’t Exist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1BFCF9-7A05-4DA6-B177-504F307F30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They are an OS abstraction</a:t>
            </a:r>
          </a:p>
          <a:p>
            <a:pPr marL="0" indent="0">
              <a:buNone/>
            </a:pPr>
            <a:r>
              <a:rPr lang="en-US" dirty="0"/>
              <a:t>A combination of </a:t>
            </a:r>
          </a:p>
          <a:p>
            <a:pPr lvl="1"/>
            <a:r>
              <a:rPr lang="en-US" dirty="0" err="1"/>
              <a:t>Cgroups</a:t>
            </a:r>
            <a:endParaRPr lang="en-US" dirty="0"/>
          </a:p>
          <a:p>
            <a:pPr lvl="1"/>
            <a:r>
              <a:rPr lang="en-US" dirty="0"/>
              <a:t>Namespaces</a:t>
            </a:r>
          </a:p>
          <a:p>
            <a:pPr lvl="1"/>
            <a:r>
              <a:rPr lang="en-US" dirty="0"/>
              <a:t>OS constructs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2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000" dirty="0"/>
              <a:t>OCI</a:t>
            </a:r>
          </a:p>
          <a:p>
            <a:pPr marL="0" indent="0">
              <a:buNone/>
            </a:pPr>
            <a:r>
              <a:rPr lang="en-US" sz="3000" dirty="0"/>
              <a:t>Kata</a:t>
            </a:r>
          </a:p>
          <a:p>
            <a:pPr marL="0" indent="0">
              <a:buNone/>
            </a:pPr>
            <a:r>
              <a:rPr lang="en-US" sz="3000" dirty="0"/>
              <a:t>Windows Server Containers</a:t>
            </a:r>
          </a:p>
          <a:p>
            <a:pPr marL="0" indent="0">
              <a:buNone/>
            </a:pPr>
            <a:r>
              <a:rPr lang="en-US" sz="3000" dirty="0"/>
              <a:t>Hyper-V Containers (Default)</a:t>
            </a:r>
          </a:p>
        </p:txBody>
      </p:sp>
    </p:spTree>
    <p:extLst>
      <p:ext uri="{BB962C8B-B14F-4D97-AF65-F5344CB8AC3E}">
        <p14:creationId xmlns:p14="http://schemas.microsoft.com/office/powerpoint/2010/main" val="16355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69" y="4953063"/>
            <a:ext cx="894069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Source: “</a:t>
            </a:r>
            <a:r>
              <a:rPr lang="en-US" sz="788" dirty="0" err="1"/>
              <a:t>DockerCon</a:t>
            </a:r>
            <a:r>
              <a:rPr lang="en-US" sz="788" dirty="0"/>
              <a:t> 16: Windows Server &amp; Docker - The Internals Behind Bringing Docker &amp; Containers to Windows - Black Belt”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8230" y="151002"/>
            <a:ext cx="453134" cy="295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13878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" id="{F037C934-FA4E-C844-A4AB-7D87F27CE822}" vid="{F33BB342-F86E-B44E-BEBA-709CAEE1FC46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ter" id="{F037C934-FA4E-C844-A4AB-7D87F27CE822}" vid="{86AAE73A-959E-FD4C-9F81-21A5257C1EA8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FD90C64-1F63-1B41-8405-6D254819B0CA}">
  <we:reference id="wa104380169" version="1.1.0.0" store="en-US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190583</TotalTime>
  <Words>731</Words>
  <Application>Microsoft Office PowerPoint</Application>
  <PresentationFormat>On-screen Show (16:9)</PresentationFormat>
  <Paragraphs>175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Futura Medium</vt:lpstr>
      <vt:lpstr>Gill Sans MT</vt:lpstr>
      <vt:lpstr>Verdana</vt:lpstr>
      <vt:lpstr>Wingdings 3</vt:lpstr>
      <vt:lpstr>simple-light</vt:lpstr>
      <vt:lpstr>Custom Design</vt:lpstr>
      <vt:lpstr>.NET Containerization with Kubernetes, Helm and Draft</vt:lpstr>
      <vt:lpstr>PowerPoint Presentation</vt:lpstr>
      <vt:lpstr>Agenda</vt:lpstr>
      <vt:lpstr>More Information on Architecture</vt:lpstr>
      <vt:lpstr>Containers are not VMs</vt:lpstr>
      <vt:lpstr>Containers are not VMs</vt:lpstr>
      <vt:lpstr>Containers Don’t Exist</vt:lpstr>
      <vt:lpstr>Container Types</vt:lpstr>
      <vt:lpstr>PowerPoint Presentation</vt:lpstr>
      <vt:lpstr>PowerPoint Presentation</vt:lpstr>
      <vt:lpstr>Getting Started With Docker</vt:lpstr>
      <vt:lpstr>Kubernetes</vt:lpstr>
      <vt:lpstr>Kubernetes Lineage Google Borg</vt:lpstr>
      <vt:lpstr>PowerPoint Presentation</vt:lpstr>
      <vt:lpstr>Kubernetes Architecture</vt:lpstr>
      <vt:lpstr>Key Concepts</vt:lpstr>
      <vt:lpstr>Containers &amp; Pods</vt:lpstr>
      <vt:lpstr>Controller</vt:lpstr>
      <vt:lpstr>Services</vt:lpstr>
      <vt:lpstr>Ingress</vt:lpstr>
      <vt:lpstr>Labels and Selectors</vt:lpstr>
      <vt:lpstr>ConfigMaps &amp; Secrets</vt:lpstr>
      <vt:lpstr>What is Helm?</vt:lpstr>
      <vt:lpstr>What is Helm?</vt:lpstr>
      <vt:lpstr>What is Draft?</vt:lpstr>
      <vt:lpstr>What is Draft?</vt:lpstr>
      <vt:lpstr>Demo Time</vt:lpstr>
      <vt:lpstr>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 Systems, Inc.</dc:title>
  <dc:creator>Sheng</dc:creator>
  <cp:lastModifiedBy>Jason van Brackel</cp:lastModifiedBy>
  <cp:revision>2223</cp:revision>
  <cp:lastPrinted>2018-08-09T19:42:42Z</cp:lastPrinted>
  <dcterms:modified xsi:type="dcterms:W3CDTF">2019-03-01T20:29:14Z</dcterms:modified>
</cp:coreProperties>
</file>